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57" r:id="rId3"/>
    <p:sldId id="258" r:id="rId4"/>
    <p:sldId id="259" r:id="rId5"/>
    <p:sldId id="260" r:id="rId6"/>
    <p:sldId id="263" r:id="rId7"/>
    <p:sldId id="264" r:id="rId8"/>
    <p:sldId id="270" r:id="rId9"/>
    <p:sldId id="267" r:id="rId10"/>
    <p:sldId id="265" r:id="rId11"/>
    <p:sldId id="268" r:id="rId12"/>
    <p:sldId id="269" r:id="rId13"/>
    <p:sldId id="274" r:id="rId14"/>
    <p:sldId id="275" r:id="rId15"/>
    <p:sldId id="262" r:id="rId16"/>
    <p:sldId id="261" r:id="rId17"/>
    <p:sldId id="273" r:id="rId18"/>
    <p:sldId id="272" r:id="rId19"/>
    <p:sldId id="271" r:id="rId20"/>
    <p:sldId id="276" r:id="rId21"/>
    <p:sldId id="277" r:id="rId22"/>
  </p:sldIdLst>
  <p:sldSz cx="9144000" cy="6858000" type="screen4x3"/>
  <p:notesSz cx="7077075" cy="9363075"/>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1" autoAdjust="0"/>
    <p:restoredTop sz="94645" autoAdjust="0"/>
  </p:normalViewPr>
  <p:slideViewPr>
    <p:cSldViewPr>
      <p:cViewPr varScale="1">
        <p:scale>
          <a:sx n="78" d="100"/>
          <a:sy n="78" d="100"/>
        </p:scale>
        <p:origin x="73" y="18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04"/>
    </p:cViewPr>
  </p:sorterViewPr>
  <p:notesViewPr>
    <p:cSldViewPr>
      <p:cViewPr varScale="1">
        <p:scale>
          <a:sx n="65" d="100"/>
          <a:sy n="65" d="100"/>
        </p:scale>
        <p:origin x="597" y="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a:defRPr sz="1200"/>
            </a:lvl1pPr>
          </a:lstStyle>
          <a:p>
            <a:endParaRPr lang="es-MX" dirty="0"/>
          </a:p>
        </p:txBody>
      </p:sp>
      <p:sp>
        <p:nvSpPr>
          <p:cNvPr id="4" name="Footer Placeholder 3"/>
          <p:cNvSpPr>
            <a:spLocks noGrp="1"/>
          </p:cNvSpPr>
          <p:nvPr>
            <p:ph type="ftr" sz="quarter" idx="2"/>
          </p:nvPr>
        </p:nvSpPr>
        <p:spPr>
          <a:xfrm>
            <a:off x="0" y="8893175"/>
            <a:ext cx="3067050" cy="468313"/>
          </a:xfrm>
          <a:prstGeom prst="rect">
            <a:avLst/>
          </a:prstGeom>
        </p:spPr>
        <p:txBody>
          <a:bodyPr vert="horz" lIns="91440" tIns="45720" rIns="91440" bIns="45720" rtlCol="0" anchor="b"/>
          <a:lstStyle>
            <a:lvl1pPr algn="l">
              <a:defRPr sz="1200"/>
            </a:lvl1pPr>
          </a:lstStyle>
          <a:p>
            <a:endParaRPr lang="es-MX" dirty="0"/>
          </a:p>
        </p:txBody>
      </p:sp>
      <p:sp>
        <p:nvSpPr>
          <p:cNvPr id="5" name="Slide Number Placeholder 4"/>
          <p:cNvSpPr>
            <a:spLocks noGrp="1"/>
          </p:cNvSpPr>
          <p:nvPr>
            <p:ph type="sldNum" sz="quarter" idx="3"/>
          </p:nvPr>
        </p:nvSpPr>
        <p:spPr>
          <a:xfrm>
            <a:off x="4008438" y="8893175"/>
            <a:ext cx="3067050" cy="468313"/>
          </a:xfrm>
          <a:prstGeom prst="rect">
            <a:avLst/>
          </a:prstGeom>
        </p:spPr>
        <p:txBody>
          <a:bodyPr vert="horz" lIns="91440" tIns="45720" rIns="91440" bIns="45720" rtlCol="0" anchor="b"/>
          <a:lstStyle>
            <a:lvl1pPr algn="r">
              <a:defRPr sz="1200"/>
            </a:lvl1pPr>
          </a:lstStyle>
          <a:p>
            <a:fld id="{D075BCC9-6C87-404D-A3D5-F172B08D759F}" type="slidenum">
              <a:rPr lang="es-MX" smtClean="0"/>
              <a:t>‹#›</a:t>
            </a:fld>
            <a:endParaRPr lang="es-MX" dirty="0"/>
          </a:p>
        </p:txBody>
      </p:sp>
    </p:spTree>
    <p:extLst>
      <p:ext uri="{BB962C8B-B14F-4D97-AF65-F5344CB8AC3E}">
        <p14:creationId xmlns:p14="http://schemas.microsoft.com/office/powerpoint/2010/main" val="426798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764A4F0A-537A-4881-8475-6AB0C62E127F}" type="datetimeFigureOut">
              <a:rPr lang="en-US" smtClean="0"/>
              <a:t>8/2/2015</a:t>
            </a:fld>
            <a:endParaRPr lang="en-US"/>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505325"/>
            <a:ext cx="5661025" cy="36877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93175"/>
            <a:ext cx="3067050" cy="469900"/>
          </a:xfrm>
          <a:prstGeom prst="rect">
            <a:avLst/>
          </a:prstGeom>
        </p:spPr>
        <p:txBody>
          <a:bodyPr vert="horz" lIns="91440" tIns="45720" rIns="91440" bIns="45720" rtlCol="0" anchor="b"/>
          <a:lstStyle>
            <a:lvl1pPr algn="r">
              <a:defRPr sz="1200"/>
            </a:lvl1pPr>
          </a:lstStyle>
          <a:p>
            <a:fld id="{E8A3A948-3C27-46D0-AD27-7F866DF7E92A}" type="slidenum">
              <a:rPr lang="en-US" smtClean="0"/>
              <a:t>‹#›</a:t>
            </a:fld>
            <a:endParaRPr lang="en-US"/>
          </a:p>
        </p:txBody>
      </p:sp>
    </p:spTree>
    <p:extLst>
      <p:ext uri="{BB962C8B-B14F-4D97-AF65-F5344CB8AC3E}">
        <p14:creationId xmlns:p14="http://schemas.microsoft.com/office/powerpoint/2010/main" val="2641410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A3A948-3C27-46D0-AD27-7F866DF7E92A}" type="slidenum">
              <a:rPr lang="en-US" smtClean="0"/>
              <a:t>1</a:t>
            </a:fld>
            <a:endParaRPr lang="en-US"/>
          </a:p>
        </p:txBody>
      </p:sp>
    </p:spTree>
    <p:extLst>
      <p:ext uri="{BB962C8B-B14F-4D97-AF65-F5344CB8AC3E}">
        <p14:creationId xmlns:p14="http://schemas.microsoft.com/office/powerpoint/2010/main" val="3288127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MX"/>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MX"/>
          </a:p>
        </p:txBody>
      </p:sp>
      <p:sp>
        <p:nvSpPr>
          <p:cNvPr id="4" name="Date Placeholder 3"/>
          <p:cNvSpPr>
            <a:spLocks noGrp="1"/>
          </p:cNvSpPr>
          <p:nvPr>
            <p:ph type="dt" sz="half" idx="10"/>
          </p:nvPr>
        </p:nvSpPr>
        <p:spPr/>
        <p:txBody>
          <a:bodyPr/>
          <a:lstStyle/>
          <a:p>
            <a:fld id="{4CCCDC80-5480-420F-8C9B-C369E944EF5A}" type="datetime1">
              <a:rPr lang="es-MX" smtClean="0"/>
              <a:t>02/08/2015</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lvl1pPr>
              <a:defRPr/>
            </a:lvl1pPr>
          </a:lstStyle>
          <a:p>
            <a:r>
              <a:rPr lang="es-MX" dirty="0" smtClean="0"/>
              <a:t>1</a:t>
            </a:r>
            <a:endParaRPr lang="es-MX" dirty="0"/>
          </a:p>
        </p:txBody>
      </p:sp>
    </p:spTree>
    <p:extLst>
      <p:ext uri="{BB962C8B-B14F-4D97-AF65-F5344CB8AC3E}">
        <p14:creationId xmlns:p14="http://schemas.microsoft.com/office/powerpoint/2010/main" val="2171426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698874AF-033A-4EC8-9ACE-A38AFE8A7F07}" type="datetime1">
              <a:rPr lang="es-MX" smtClean="0"/>
              <a:t>02/08/2015</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A1C22E60-29BA-4788-AA5E-A2D1E7D1034A}" type="slidenum">
              <a:rPr lang="es-MX" smtClean="0"/>
              <a:t>‹#›</a:t>
            </a:fld>
            <a:endParaRPr lang="es-MX" dirty="0"/>
          </a:p>
        </p:txBody>
      </p:sp>
    </p:spTree>
    <p:extLst>
      <p:ext uri="{BB962C8B-B14F-4D97-AF65-F5344CB8AC3E}">
        <p14:creationId xmlns:p14="http://schemas.microsoft.com/office/powerpoint/2010/main" val="4111804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MX"/>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F1E575A9-ACF9-4E1D-9CBA-3F45BC12C3AD}" type="datetime1">
              <a:rPr lang="es-MX" smtClean="0"/>
              <a:t>02/08/2015</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A1C22E60-29BA-4788-AA5E-A2D1E7D1034A}" type="slidenum">
              <a:rPr lang="es-MX" smtClean="0"/>
              <a:t>‹#›</a:t>
            </a:fld>
            <a:endParaRPr lang="es-MX" dirty="0"/>
          </a:p>
        </p:txBody>
      </p:sp>
    </p:spTree>
    <p:extLst>
      <p:ext uri="{BB962C8B-B14F-4D97-AF65-F5344CB8AC3E}">
        <p14:creationId xmlns:p14="http://schemas.microsoft.com/office/powerpoint/2010/main" val="1734051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B21D2C69-25D7-40B3-8A22-B36412B8A6FF}" type="datetime1">
              <a:rPr lang="es-MX" smtClean="0"/>
              <a:t>02/08/2015</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A1C22E60-29BA-4788-AA5E-A2D1E7D1034A}" type="slidenum">
              <a:rPr lang="es-MX" smtClean="0"/>
              <a:t>‹#›</a:t>
            </a:fld>
            <a:endParaRPr lang="es-MX" dirty="0"/>
          </a:p>
        </p:txBody>
      </p:sp>
    </p:spTree>
    <p:extLst>
      <p:ext uri="{BB962C8B-B14F-4D97-AF65-F5344CB8AC3E}">
        <p14:creationId xmlns:p14="http://schemas.microsoft.com/office/powerpoint/2010/main" val="2062243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MX"/>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902C3-A9BC-4618-B22B-8BB505F75EA1}" type="datetime1">
              <a:rPr lang="es-MX" smtClean="0"/>
              <a:t>02/08/2015</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A1C22E60-29BA-4788-AA5E-A2D1E7D1034A}" type="slidenum">
              <a:rPr lang="es-MX" smtClean="0"/>
              <a:t>‹#›</a:t>
            </a:fld>
            <a:endParaRPr lang="es-MX" dirty="0"/>
          </a:p>
        </p:txBody>
      </p:sp>
    </p:spTree>
    <p:extLst>
      <p:ext uri="{BB962C8B-B14F-4D97-AF65-F5344CB8AC3E}">
        <p14:creationId xmlns:p14="http://schemas.microsoft.com/office/powerpoint/2010/main" val="1834257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Date Placeholder 4"/>
          <p:cNvSpPr>
            <a:spLocks noGrp="1"/>
          </p:cNvSpPr>
          <p:nvPr>
            <p:ph type="dt" sz="half" idx="10"/>
          </p:nvPr>
        </p:nvSpPr>
        <p:spPr/>
        <p:txBody>
          <a:bodyPr/>
          <a:lstStyle/>
          <a:p>
            <a:fld id="{99EB091B-5A36-403F-9755-03DA79FE90DF}" type="datetime1">
              <a:rPr lang="es-MX" smtClean="0"/>
              <a:t>02/08/2015</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A1C22E60-29BA-4788-AA5E-A2D1E7D1034A}" type="slidenum">
              <a:rPr lang="es-MX" smtClean="0"/>
              <a:t>‹#›</a:t>
            </a:fld>
            <a:endParaRPr lang="es-MX" dirty="0"/>
          </a:p>
        </p:txBody>
      </p:sp>
    </p:spTree>
    <p:extLst>
      <p:ext uri="{BB962C8B-B14F-4D97-AF65-F5344CB8AC3E}">
        <p14:creationId xmlns:p14="http://schemas.microsoft.com/office/powerpoint/2010/main" val="2682117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MX"/>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7" name="Date Placeholder 6"/>
          <p:cNvSpPr>
            <a:spLocks noGrp="1"/>
          </p:cNvSpPr>
          <p:nvPr>
            <p:ph type="dt" sz="half" idx="10"/>
          </p:nvPr>
        </p:nvSpPr>
        <p:spPr/>
        <p:txBody>
          <a:bodyPr/>
          <a:lstStyle/>
          <a:p>
            <a:fld id="{6EA19CD1-3655-4C55-A486-FB6CFD4B5529}" type="datetime1">
              <a:rPr lang="es-MX" smtClean="0"/>
              <a:t>02/08/2015</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A1C22E60-29BA-4788-AA5E-A2D1E7D1034A}" type="slidenum">
              <a:rPr lang="es-MX" smtClean="0"/>
              <a:t>‹#›</a:t>
            </a:fld>
            <a:endParaRPr lang="es-MX" dirty="0"/>
          </a:p>
        </p:txBody>
      </p:sp>
    </p:spTree>
    <p:extLst>
      <p:ext uri="{BB962C8B-B14F-4D97-AF65-F5344CB8AC3E}">
        <p14:creationId xmlns:p14="http://schemas.microsoft.com/office/powerpoint/2010/main" val="1169412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Date Placeholder 2"/>
          <p:cNvSpPr>
            <a:spLocks noGrp="1"/>
          </p:cNvSpPr>
          <p:nvPr>
            <p:ph type="dt" sz="half" idx="10"/>
          </p:nvPr>
        </p:nvSpPr>
        <p:spPr/>
        <p:txBody>
          <a:bodyPr/>
          <a:lstStyle/>
          <a:p>
            <a:fld id="{07B501E2-BCE4-4633-A3A0-16CBDCC507C4}" type="datetime1">
              <a:rPr lang="es-MX" smtClean="0"/>
              <a:t>02/08/2015</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A1C22E60-29BA-4788-AA5E-A2D1E7D1034A}" type="slidenum">
              <a:rPr lang="es-MX" smtClean="0"/>
              <a:t>‹#›</a:t>
            </a:fld>
            <a:endParaRPr lang="es-MX" dirty="0"/>
          </a:p>
        </p:txBody>
      </p:sp>
    </p:spTree>
    <p:extLst>
      <p:ext uri="{BB962C8B-B14F-4D97-AF65-F5344CB8AC3E}">
        <p14:creationId xmlns:p14="http://schemas.microsoft.com/office/powerpoint/2010/main" val="3303409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0CCF92-CBB7-40C7-AF60-2CD224267045}" type="datetime1">
              <a:rPr lang="es-MX" smtClean="0"/>
              <a:t>02/08/2015</a:t>
            </a:fld>
            <a:endParaRPr lang="es-MX" dirty="0"/>
          </a:p>
        </p:txBody>
      </p:sp>
      <p:sp>
        <p:nvSpPr>
          <p:cNvPr id="3" name="Footer Placeholder 2"/>
          <p:cNvSpPr>
            <a:spLocks noGrp="1"/>
          </p:cNvSpPr>
          <p:nvPr>
            <p:ph type="ftr" sz="quarter" idx="11"/>
          </p:nvPr>
        </p:nvSpPr>
        <p:spPr/>
        <p:txBody>
          <a:bodyPr/>
          <a:lstStyle/>
          <a:p>
            <a:endParaRPr lang="es-MX" dirty="0"/>
          </a:p>
        </p:txBody>
      </p:sp>
      <p:sp>
        <p:nvSpPr>
          <p:cNvPr id="4" name="Slide Number Placeholder 3"/>
          <p:cNvSpPr>
            <a:spLocks noGrp="1"/>
          </p:cNvSpPr>
          <p:nvPr>
            <p:ph type="sldNum" sz="quarter" idx="12"/>
          </p:nvPr>
        </p:nvSpPr>
        <p:spPr/>
        <p:txBody>
          <a:bodyPr/>
          <a:lstStyle/>
          <a:p>
            <a:fld id="{A1C22E60-29BA-4788-AA5E-A2D1E7D1034A}" type="slidenum">
              <a:rPr lang="es-MX" smtClean="0"/>
              <a:t>‹#›</a:t>
            </a:fld>
            <a:endParaRPr lang="es-MX" dirty="0"/>
          </a:p>
        </p:txBody>
      </p:sp>
    </p:spTree>
    <p:extLst>
      <p:ext uri="{BB962C8B-B14F-4D97-AF65-F5344CB8AC3E}">
        <p14:creationId xmlns:p14="http://schemas.microsoft.com/office/powerpoint/2010/main" val="657752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MX"/>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B639FD-DA8B-443F-B48C-FD06CD584CBD}" type="datetime1">
              <a:rPr lang="es-MX" smtClean="0"/>
              <a:t>02/08/2015</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A1C22E60-29BA-4788-AA5E-A2D1E7D1034A}" type="slidenum">
              <a:rPr lang="es-MX" smtClean="0"/>
              <a:t>‹#›</a:t>
            </a:fld>
            <a:endParaRPr lang="es-MX" dirty="0"/>
          </a:p>
        </p:txBody>
      </p:sp>
    </p:spTree>
    <p:extLst>
      <p:ext uri="{BB962C8B-B14F-4D97-AF65-F5344CB8AC3E}">
        <p14:creationId xmlns:p14="http://schemas.microsoft.com/office/powerpoint/2010/main" val="3151019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MX"/>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5B91A6-8BB5-4AF2-823B-260C8ED3845E}" type="datetime1">
              <a:rPr lang="es-MX" smtClean="0"/>
              <a:t>02/08/2015</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A1C22E60-29BA-4788-AA5E-A2D1E7D1034A}" type="slidenum">
              <a:rPr lang="es-MX" smtClean="0"/>
              <a:t>‹#›</a:t>
            </a:fld>
            <a:endParaRPr lang="es-MX" dirty="0"/>
          </a:p>
        </p:txBody>
      </p:sp>
    </p:spTree>
    <p:extLst>
      <p:ext uri="{BB962C8B-B14F-4D97-AF65-F5344CB8AC3E}">
        <p14:creationId xmlns:p14="http://schemas.microsoft.com/office/powerpoint/2010/main" val="3283488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MX"/>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1FAD1E-9AD5-4F84-B0CA-A3DB110D89CA}" type="datetime1">
              <a:rPr lang="es-MX" smtClean="0"/>
              <a:t>02/08/2015</a:t>
            </a:fld>
            <a:endParaRPr lang="es-MX"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C22E60-29BA-4788-AA5E-A2D1E7D1034A}" type="slidenum">
              <a:rPr lang="es-MX" smtClean="0"/>
              <a:t>‹#›</a:t>
            </a:fld>
            <a:endParaRPr lang="es-MX" dirty="0"/>
          </a:p>
        </p:txBody>
      </p:sp>
    </p:spTree>
    <p:extLst>
      <p:ext uri="{BB962C8B-B14F-4D97-AF65-F5344CB8AC3E}">
        <p14:creationId xmlns:p14="http://schemas.microsoft.com/office/powerpoint/2010/main" val="1949853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vision.sdsu.edu/hdma/wildfir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Intersection of Big Data, Analytics, and GIS</a:t>
            </a:r>
            <a:endParaRPr lang="es-MX" dirty="0"/>
          </a:p>
        </p:txBody>
      </p:sp>
      <p:sp>
        <p:nvSpPr>
          <p:cNvPr id="3" name="Subtitle 2"/>
          <p:cNvSpPr>
            <a:spLocks noGrp="1"/>
          </p:cNvSpPr>
          <p:nvPr>
            <p:ph type="subTitle" idx="1"/>
          </p:nvPr>
        </p:nvSpPr>
        <p:spPr/>
        <p:txBody>
          <a:bodyPr/>
          <a:lstStyle/>
          <a:p>
            <a:r>
              <a:rPr lang="en-US" dirty="0" smtClean="0"/>
              <a:t>James Pick and Namchul Shin</a:t>
            </a:r>
          </a:p>
          <a:p>
            <a:endParaRPr lang="en-US" dirty="0"/>
          </a:p>
        </p:txBody>
      </p:sp>
      <p:sp>
        <p:nvSpPr>
          <p:cNvPr id="4" name="Slide Number Placeholder 3"/>
          <p:cNvSpPr>
            <a:spLocks noGrp="1"/>
          </p:cNvSpPr>
          <p:nvPr>
            <p:ph type="sldNum" sz="quarter" idx="12"/>
          </p:nvPr>
        </p:nvSpPr>
        <p:spPr/>
        <p:txBody>
          <a:bodyPr/>
          <a:lstStyle/>
          <a:p>
            <a:r>
              <a:rPr lang="es-MX" smtClean="0"/>
              <a:t>1</a:t>
            </a:r>
            <a:endParaRPr lang="es-MX" dirty="0"/>
          </a:p>
        </p:txBody>
      </p:sp>
    </p:spTree>
    <p:extLst>
      <p:ext uri="{BB962C8B-B14F-4D97-AF65-F5344CB8AC3E}">
        <p14:creationId xmlns:p14="http://schemas.microsoft.com/office/powerpoint/2010/main" val="852933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Practices</a:t>
            </a:r>
            <a:endParaRPr lang="en-US" dirty="0"/>
          </a:p>
        </p:txBody>
      </p:sp>
      <p:sp>
        <p:nvSpPr>
          <p:cNvPr id="3" name="Content Placeholder 2"/>
          <p:cNvSpPr>
            <a:spLocks noGrp="1"/>
          </p:cNvSpPr>
          <p:nvPr>
            <p:ph idx="1"/>
          </p:nvPr>
        </p:nvSpPr>
        <p:spPr/>
        <p:txBody>
          <a:bodyPr/>
          <a:lstStyle/>
          <a:p>
            <a:r>
              <a:rPr lang="en-US" dirty="0" smtClean="0"/>
              <a:t>Collecting and analyzing</a:t>
            </a:r>
          </a:p>
          <a:p>
            <a:r>
              <a:rPr lang="en-US" dirty="0" smtClean="0"/>
              <a:t>Processing and managing</a:t>
            </a:r>
          </a:p>
          <a:p>
            <a:r>
              <a:rPr lang="en-US" dirty="0" smtClean="0"/>
              <a:t>Assembling and organizing</a:t>
            </a:r>
          </a:p>
          <a:p>
            <a:r>
              <a:rPr lang="en-US" dirty="0" smtClean="0"/>
              <a:t>Preserving and curating</a:t>
            </a:r>
          </a:p>
          <a:p>
            <a:pPr lvl="1"/>
            <a:r>
              <a:rPr lang="en-US" dirty="0"/>
              <a:t>Generation of meta data</a:t>
            </a:r>
          </a:p>
          <a:p>
            <a:pPr lvl="1"/>
            <a:r>
              <a:rPr lang="en-US" dirty="0"/>
              <a:t>Provenance information</a:t>
            </a:r>
          </a:p>
          <a:p>
            <a:pPr lvl="1"/>
            <a:endParaRPr lang="en-US" dirty="0"/>
          </a:p>
        </p:txBody>
      </p:sp>
      <p:sp>
        <p:nvSpPr>
          <p:cNvPr id="4" name="Slide Number Placeholder 3"/>
          <p:cNvSpPr>
            <a:spLocks noGrp="1"/>
          </p:cNvSpPr>
          <p:nvPr>
            <p:ph type="sldNum" sz="quarter" idx="12"/>
          </p:nvPr>
        </p:nvSpPr>
        <p:spPr/>
        <p:txBody>
          <a:bodyPr/>
          <a:lstStyle/>
          <a:p>
            <a:fld id="{A1C22E60-29BA-4788-AA5E-A2D1E7D1034A}" type="slidenum">
              <a:rPr lang="es-MX" smtClean="0"/>
              <a:t>10</a:t>
            </a:fld>
            <a:endParaRPr lang="es-MX" dirty="0"/>
          </a:p>
        </p:txBody>
      </p:sp>
    </p:spTree>
    <p:extLst>
      <p:ext uri="{BB962C8B-B14F-4D97-AF65-F5344CB8AC3E}">
        <p14:creationId xmlns:p14="http://schemas.microsoft.com/office/powerpoint/2010/main" val="15934896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Spatial Big Data Platforms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8302" y="1981200"/>
            <a:ext cx="8229600" cy="3475380"/>
          </a:xfrm>
        </p:spPr>
      </p:pic>
      <p:sp>
        <p:nvSpPr>
          <p:cNvPr id="5" name="TextBox 4"/>
          <p:cNvSpPr txBox="1"/>
          <p:nvPr/>
        </p:nvSpPr>
        <p:spPr>
          <a:xfrm>
            <a:off x="1473623" y="6324600"/>
            <a:ext cx="6258958" cy="369332"/>
          </a:xfrm>
          <a:prstGeom prst="rect">
            <a:avLst/>
          </a:prstGeom>
          <a:noFill/>
        </p:spPr>
        <p:txBody>
          <a:bodyPr wrap="none" rtlCol="0">
            <a:spAutoFit/>
          </a:bodyPr>
          <a:lstStyle/>
          <a:p>
            <a:r>
              <a:rPr lang="en-US" dirty="0" smtClean="0"/>
              <a:t>Interactive Analytics System—adopted from Lee and Kang (2015)</a:t>
            </a:r>
            <a:endParaRPr lang="en-US" dirty="0"/>
          </a:p>
        </p:txBody>
      </p:sp>
      <p:sp>
        <p:nvSpPr>
          <p:cNvPr id="3" name="TextBox 2"/>
          <p:cNvSpPr txBox="1"/>
          <p:nvPr/>
        </p:nvSpPr>
        <p:spPr>
          <a:xfrm>
            <a:off x="685800" y="5708992"/>
            <a:ext cx="7239000" cy="523220"/>
          </a:xfrm>
          <a:prstGeom prst="rect">
            <a:avLst/>
          </a:prstGeom>
          <a:noFill/>
        </p:spPr>
        <p:txBody>
          <a:bodyPr wrap="square" rtlCol="0">
            <a:spAutoFit/>
          </a:bodyPr>
          <a:lstStyle/>
          <a:p>
            <a:r>
              <a:rPr lang="en-US" sz="1400" dirty="0" smtClean="0"/>
              <a:t>CEP = complex event processing, SOLAP = spatial online analytical processing.  </a:t>
            </a:r>
          </a:p>
          <a:p>
            <a:r>
              <a:rPr lang="en-US" sz="1400" dirty="0" smtClean="0"/>
              <a:t>ETL = extract, transform and load, UI/UX = user interface/user experience design.</a:t>
            </a:r>
            <a:endParaRPr lang="en-US" sz="1400" dirty="0"/>
          </a:p>
        </p:txBody>
      </p:sp>
      <p:sp>
        <p:nvSpPr>
          <p:cNvPr id="6" name="Slide Number Placeholder 5"/>
          <p:cNvSpPr>
            <a:spLocks noGrp="1"/>
          </p:cNvSpPr>
          <p:nvPr>
            <p:ph type="sldNum" sz="quarter" idx="12"/>
          </p:nvPr>
        </p:nvSpPr>
        <p:spPr/>
        <p:txBody>
          <a:bodyPr/>
          <a:lstStyle/>
          <a:p>
            <a:fld id="{A1C22E60-29BA-4788-AA5E-A2D1E7D1034A}" type="slidenum">
              <a:rPr lang="es-MX" smtClean="0"/>
              <a:t>11</a:t>
            </a:fld>
            <a:endParaRPr lang="es-MX" dirty="0"/>
          </a:p>
        </p:txBody>
      </p:sp>
    </p:spTree>
    <p:extLst>
      <p:ext uri="{BB962C8B-B14F-4D97-AF65-F5344CB8AC3E}">
        <p14:creationId xmlns:p14="http://schemas.microsoft.com/office/powerpoint/2010/main" val="479789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Spatial Big Data Platforms:</a:t>
            </a:r>
            <a:br>
              <a:rPr lang="en-US" dirty="0" smtClean="0"/>
            </a:br>
            <a:r>
              <a:rPr lang="en-US" dirty="0" smtClean="0"/>
              <a:t>Other Examples</a:t>
            </a:r>
            <a:endParaRPr lang="en-US" dirty="0"/>
          </a:p>
        </p:txBody>
      </p:sp>
      <p:sp>
        <p:nvSpPr>
          <p:cNvPr id="3" name="Content Placeholder 2"/>
          <p:cNvSpPr>
            <a:spLocks noGrp="1"/>
          </p:cNvSpPr>
          <p:nvPr>
            <p:ph idx="1"/>
          </p:nvPr>
        </p:nvSpPr>
        <p:spPr/>
        <p:txBody>
          <a:bodyPr>
            <a:normAutofit/>
          </a:bodyPr>
          <a:lstStyle/>
          <a:p>
            <a:r>
              <a:rPr lang="en-US" dirty="0" smtClean="0"/>
              <a:t>Geo-targeted Event Observation (GEO) Viewer</a:t>
            </a:r>
          </a:p>
          <a:p>
            <a:pPr lvl="1"/>
            <a:r>
              <a:rPr lang="en-US" dirty="0" smtClean="0"/>
              <a:t>For real-time situation awareness for incident commanders and decision makers during disaster </a:t>
            </a:r>
            <a:r>
              <a:rPr lang="en-US" dirty="0"/>
              <a:t>events </a:t>
            </a:r>
            <a:r>
              <a:rPr lang="en-US" dirty="0" smtClean="0"/>
              <a:t>(using twitter messages) </a:t>
            </a:r>
            <a:r>
              <a:rPr lang="en-US" dirty="0" smtClean="0">
                <a:hlinkClick r:id="rId2"/>
              </a:rPr>
              <a:t>http</a:t>
            </a:r>
            <a:r>
              <a:rPr lang="en-US" dirty="0">
                <a:hlinkClick r:id="rId2"/>
              </a:rPr>
              <a:t>://vision.sdsu.edu/hdma/wildfire</a:t>
            </a:r>
            <a:r>
              <a:rPr lang="en-US" dirty="0" smtClean="0">
                <a:hlinkClick r:id="rId2"/>
              </a:rPr>
              <a:t>/</a:t>
            </a:r>
            <a:r>
              <a:rPr lang="en-US" dirty="0" smtClean="0"/>
              <a:t> (Jung, Tsou, and Issa, 2015)</a:t>
            </a:r>
          </a:p>
        </p:txBody>
      </p:sp>
      <p:sp>
        <p:nvSpPr>
          <p:cNvPr id="4" name="Slide Number Placeholder 3"/>
          <p:cNvSpPr>
            <a:spLocks noGrp="1"/>
          </p:cNvSpPr>
          <p:nvPr>
            <p:ph type="sldNum" sz="quarter" idx="12"/>
          </p:nvPr>
        </p:nvSpPr>
        <p:spPr/>
        <p:txBody>
          <a:bodyPr/>
          <a:lstStyle/>
          <a:p>
            <a:fld id="{A1C22E60-29BA-4788-AA5E-A2D1E7D1034A}" type="slidenum">
              <a:rPr lang="es-MX" smtClean="0"/>
              <a:t>12</a:t>
            </a:fld>
            <a:endParaRPr lang="es-MX" dirty="0"/>
          </a:p>
        </p:txBody>
      </p:sp>
    </p:spTree>
    <p:extLst>
      <p:ext uri="{BB962C8B-B14F-4D97-AF65-F5344CB8AC3E}">
        <p14:creationId xmlns:p14="http://schemas.microsoft.com/office/powerpoint/2010/main" val="3693819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270" y="10390"/>
            <a:ext cx="4953000" cy="1143000"/>
          </a:xfrm>
        </p:spPr>
        <p:txBody>
          <a:bodyPr>
            <a:noAutofit/>
          </a:bodyPr>
          <a:lstStyle/>
          <a:p>
            <a:r>
              <a:rPr lang="en-US" altLang="es-MX" sz="2000" dirty="0">
                <a:solidFill>
                  <a:srgbClr val="00B0F0"/>
                </a:solidFill>
              </a:rPr>
              <a:t>Spatial Big Data </a:t>
            </a:r>
            <a:r>
              <a:rPr lang="en-US" altLang="es-MX" sz="2000" dirty="0" smtClean="0">
                <a:solidFill>
                  <a:srgbClr val="00B0F0"/>
                </a:solidFill>
              </a:rPr>
              <a:t>– Example of Locations and Movement of Central New York City Taxicabs, based on space, time, and attributes</a:t>
            </a:r>
            <a:endParaRPr lang="en-US" sz="20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18626" y="10390"/>
            <a:ext cx="3625374" cy="2885209"/>
          </a:xfrm>
        </p:spPr>
      </p:pic>
      <p:pic>
        <p:nvPicPr>
          <p:cNvPr id="4" name="Picture 3"/>
          <p:cNvPicPr>
            <a:picLocks noChangeAspect="1"/>
          </p:cNvPicPr>
          <p:nvPr/>
        </p:nvPicPr>
        <p:blipFill>
          <a:blip r:embed="rId3"/>
          <a:stretch>
            <a:fillRect/>
          </a:stretch>
        </p:blipFill>
        <p:spPr>
          <a:xfrm>
            <a:off x="0" y="2895600"/>
            <a:ext cx="6582003" cy="3997905"/>
          </a:xfrm>
          <a:prstGeom prst="rect">
            <a:avLst/>
          </a:prstGeom>
        </p:spPr>
      </p:pic>
      <p:sp>
        <p:nvSpPr>
          <p:cNvPr id="6" name="TextBox 5"/>
          <p:cNvSpPr txBox="1"/>
          <p:nvPr/>
        </p:nvSpPr>
        <p:spPr>
          <a:xfrm>
            <a:off x="228600" y="1153390"/>
            <a:ext cx="5167670" cy="1600438"/>
          </a:xfrm>
          <a:prstGeom prst="rect">
            <a:avLst/>
          </a:prstGeom>
          <a:noFill/>
        </p:spPr>
        <p:txBody>
          <a:bodyPr wrap="square" rtlCol="0">
            <a:spAutoFit/>
          </a:bodyPr>
          <a:lstStyle/>
          <a:p>
            <a:r>
              <a:rPr lang="en-US" sz="1400" dirty="0" smtClean="0"/>
              <a:t>A user-friendly interface TaxiVis allows users to view and analyze the patterns and movements of 500,000 taxi trips daily in central NYC.  The data from NY Taxi and Limousine Commission gives pickup and drop off locations, time, and attributes.</a:t>
            </a:r>
          </a:p>
          <a:p>
            <a:r>
              <a:rPr lang="en-US" sz="1400" dirty="0" smtClean="0"/>
              <a:t>Commercial map rendering is done using Google Maps, Bing Maps and OpenStreet Map. Simple or complex queries can be done.</a:t>
            </a:r>
          </a:p>
          <a:p>
            <a:r>
              <a:rPr lang="en-US" sz="1400" dirty="0" smtClean="0"/>
              <a:t>Balance between simplicity and expressiveness.</a:t>
            </a:r>
            <a:endParaRPr lang="en-US" sz="1400" dirty="0"/>
          </a:p>
        </p:txBody>
      </p:sp>
      <p:sp>
        <p:nvSpPr>
          <p:cNvPr id="7" name="TextBox 6"/>
          <p:cNvSpPr txBox="1"/>
          <p:nvPr/>
        </p:nvSpPr>
        <p:spPr>
          <a:xfrm>
            <a:off x="6704359" y="2992475"/>
            <a:ext cx="2287241" cy="3293209"/>
          </a:xfrm>
          <a:prstGeom prst="rect">
            <a:avLst/>
          </a:prstGeom>
          <a:noFill/>
        </p:spPr>
        <p:txBody>
          <a:bodyPr wrap="square" rtlCol="0">
            <a:spAutoFit/>
          </a:bodyPr>
          <a:lstStyle/>
          <a:p>
            <a:r>
              <a:rPr lang="en-US" sz="1600" dirty="0" smtClean="0"/>
              <a:t>The example shows taxi trips from lower Manhattan area to LaGuardia airport area  (upper part of image) and Kennedy airport area (lower part). The volume of trips are given in the lower hourly graphs for Sundays in May 2011 (left) and Monday (right), with blue for LaGuardia and red for Kennedy.</a:t>
            </a:r>
            <a:endParaRPr lang="en-US" sz="1600" dirty="0"/>
          </a:p>
        </p:txBody>
      </p:sp>
      <p:sp>
        <p:nvSpPr>
          <p:cNvPr id="8" name="TextBox 7"/>
          <p:cNvSpPr txBox="1"/>
          <p:nvPr/>
        </p:nvSpPr>
        <p:spPr>
          <a:xfrm>
            <a:off x="6856758" y="6400800"/>
            <a:ext cx="1982441" cy="261610"/>
          </a:xfrm>
          <a:prstGeom prst="rect">
            <a:avLst/>
          </a:prstGeom>
          <a:noFill/>
        </p:spPr>
        <p:txBody>
          <a:bodyPr wrap="square" rtlCol="0">
            <a:spAutoFit/>
          </a:bodyPr>
          <a:lstStyle/>
          <a:p>
            <a:r>
              <a:rPr lang="en-US" sz="1100" dirty="0" smtClean="0"/>
              <a:t>(Source: Ferreira et al., 2013)</a:t>
            </a:r>
            <a:endParaRPr lang="en-US" sz="1100" dirty="0"/>
          </a:p>
        </p:txBody>
      </p:sp>
      <p:sp>
        <p:nvSpPr>
          <p:cNvPr id="9" name="Slide Number Placeholder 8"/>
          <p:cNvSpPr>
            <a:spLocks noGrp="1"/>
          </p:cNvSpPr>
          <p:nvPr>
            <p:ph type="sldNum" sz="quarter" idx="12"/>
          </p:nvPr>
        </p:nvSpPr>
        <p:spPr/>
        <p:txBody>
          <a:bodyPr/>
          <a:lstStyle/>
          <a:p>
            <a:fld id="{A1C22E60-29BA-4788-AA5E-A2D1E7D1034A}" type="slidenum">
              <a:rPr lang="es-MX" smtClean="0"/>
              <a:t>13</a:t>
            </a:fld>
            <a:endParaRPr lang="es-MX" dirty="0"/>
          </a:p>
        </p:txBody>
      </p:sp>
    </p:spTree>
    <p:extLst>
      <p:ext uri="{BB962C8B-B14F-4D97-AF65-F5344CB8AC3E}">
        <p14:creationId xmlns:p14="http://schemas.microsoft.com/office/powerpoint/2010/main" val="3046122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York City Taxi example – further capabilities</a:t>
            </a:r>
            <a:endParaRPr lang="en-US" dirty="0"/>
          </a:p>
        </p:txBody>
      </p:sp>
      <p:sp>
        <p:nvSpPr>
          <p:cNvPr id="3" name="Content Placeholder 2"/>
          <p:cNvSpPr>
            <a:spLocks noGrp="1"/>
          </p:cNvSpPr>
          <p:nvPr>
            <p:ph idx="1"/>
          </p:nvPr>
        </p:nvSpPr>
        <p:spPr>
          <a:xfrm>
            <a:off x="228600" y="1600200"/>
            <a:ext cx="4419600" cy="4525963"/>
          </a:xfrm>
        </p:spPr>
        <p:txBody>
          <a:bodyPr>
            <a:noAutofit/>
          </a:bodyPr>
          <a:lstStyle/>
          <a:p>
            <a:r>
              <a:rPr lang="en-US" sz="2000" dirty="0" smtClean="0"/>
              <a:t>Side-by-side “sensor” maps over time</a:t>
            </a:r>
          </a:p>
          <a:p>
            <a:r>
              <a:rPr lang="en-US" sz="2000" dirty="0" smtClean="0"/>
              <a:t>Visual queries for pick-up AND drop-off</a:t>
            </a:r>
          </a:p>
          <a:p>
            <a:r>
              <a:rPr lang="en-US" sz="2000" dirty="0" smtClean="0"/>
              <a:t>Constraints of attributes of </a:t>
            </a:r>
            <a:r>
              <a:rPr lang="en-US" sz="2000" dirty="0"/>
              <a:t>taxi id, distance </a:t>
            </a:r>
            <a:r>
              <a:rPr lang="en-US" sz="2000" dirty="0" smtClean="0"/>
              <a:t>traveled, fare, </a:t>
            </a:r>
            <a:r>
              <a:rPr lang="en-US" sz="2000" dirty="0"/>
              <a:t>and tip </a:t>
            </a:r>
            <a:r>
              <a:rPr lang="en-US" sz="2000" dirty="0" smtClean="0"/>
              <a:t>amount</a:t>
            </a:r>
          </a:p>
          <a:p>
            <a:pPr lvl="2"/>
            <a:r>
              <a:rPr lang="en-US" sz="1600" dirty="0" smtClean="0"/>
              <a:t>Enables economic analysis</a:t>
            </a:r>
          </a:p>
          <a:p>
            <a:r>
              <a:rPr lang="en-US" sz="2000" dirty="0" smtClean="0"/>
              <a:t>Complex queries.</a:t>
            </a:r>
          </a:p>
          <a:p>
            <a:pPr lvl="2"/>
            <a:r>
              <a:rPr lang="en-US" sz="1600" dirty="0" smtClean="0"/>
              <a:t>Use set-theoretic functions on simple queries</a:t>
            </a:r>
          </a:p>
          <a:p>
            <a:r>
              <a:rPr lang="en-US" sz="2000" dirty="0" smtClean="0"/>
              <a:t>Level-of-detail reduced the number of points shown on the map.</a:t>
            </a:r>
          </a:p>
          <a:p>
            <a:pPr lvl="2"/>
            <a:r>
              <a:rPr lang="en-US" sz="1600" dirty="0" smtClean="0"/>
              <a:t>Done by hierarchical sampling of point cloud</a:t>
            </a:r>
          </a:p>
          <a:p>
            <a:r>
              <a:rPr lang="en-US" sz="2000" dirty="0" smtClean="0"/>
              <a:t>Density heat maps</a:t>
            </a:r>
          </a:p>
          <a:p>
            <a:r>
              <a:rPr lang="en-US" sz="2000" dirty="0" smtClean="0"/>
              <a:t>Different visualizations</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9182" y="1752599"/>
            <a:ext cx="4444817" cy="4236657"/>
          </a:xfrm>
          <a:prstGeom prst="rect">
            <a:avLst/>
          </a:prstGeom>
        </p:spPr>
      </p:pic>
      <p:sp>
        <p:nvSpPr>
          <p:cNvPr id="5" name="TextBox 4"/>
          <p:cNvSpPr txBox="1"/>
          <p:nvPr/>
        </p:nvSpPr>
        <p:spPr>
          <a:xfrm>
            <a:off x="6738995" y="6400800"/>
            <a:ext cx="1982441" cy="261610"/>
          </a:xfrm>
          <a:prstGeom prst="rect">
            <a:avLst/>
          </a:prstGeom>
          <a:noFill/>
        </p:spPr>
        <p:txBody>
          <a:bodyPr wrap="square" rtlCol="0">
            <a:spAutoFit/>
          </a:bodyPr>
          <a:lstStyle/>
          <a:p>
            <a:r>
              <a:rPr lang="en-US" sz="1100" dirty="0" smtClean="0"/>
              <a:t>(Source: Ferreira et al., 2013)</a:t>
            </a:r>
            <a:endParaRPr lang="en-US" sz="1100" dirty="0"/>
          </a:p>
        </p:txBody>
      </p:sp>
      <p:sp>
        <p:nvSpPr>
          <p:cNvPr id="6" name="Slide Number Placeholder 5"/>
          <p:cNvSpPr>
            <a:spLocks noGrp="1"/>
          </p:cNvSpPr>
          <p:nvPr>
            <p:ph type="sldNum" sz="quarter" idx="12"/>
          </p:nvPr>
        </p:nvSpPr>
        <p:spPr/>
        <p:txBody>
          <a:bodyPr/>
          <a:lstStyle/>
          <a:p>
            <a:fld id="{A1C22E60-29BA-4788-AA5E-A2D1E7D1034A}" type="slidenum">
              <a:rPr lang="es-MX" smtClean="0"/>
              <a:t>14</a:t>
            </a:fld>
            <a:endParaRPr lang="es-MX" dirty="0"/>
          </a:p>
        </p:txBody>
      </p:sp>
    </p:spTree>
    <p:extLst>
      <p:ext uri="{BB962C8B-B14F-4D97-AF65-F5344CB8AC3E}">
        <p14:creationId xmlns:p14="http://schemas.microsoft.com/office/powerpoint/2010/main" val="3198799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4876800" y="152400"/>
            <a:ext cx="3962400" cy="914400"/>
          </a:xfrm>
        </p:spPr>
        <p:txBody>
          <a:bodyPr>
            <a:normAutofit fontScale="90000"/>
          </a:bodyPr>
          <a:lstStyle/>
          <a:p>
            <a:r>
              <a:rPr lang="en-US" altLang="es-MX" sz="2400" dirty="0" smtClean="0">
                <a:solidFill>
                  <a:srgbClr val="00B0F0"/>
                </a:solidFill>
              </a:rPr>
              <a:t>Spatial Big Data – </a:t>
            </a:r>
            <a:br>
              <a:rPr lang="en-US" altLang="es-MX" sz="2400" dirty="0" smtClean="0">
                <a:solidFill>
                  <a:srgbClr val="00B0F0"/>
                </a:solidFill>
              </a:rPr>
            </a:br>
            <a:r>
              <a:rPr lang="en-US" altLang="es-MX" sz="2400" dirty="0" smtClean="0">
                <a:solidFill>
                  <a:srgbClr val="00B0F0"/>
                </a:solidFill>
              </a:rPr>
              <a:t>Example of Obama vs. Romney Tweets</a:t>
            </a:r>
          </a:p>
        </p:txBody>
      </p:sp>
      <p:sp>
        <p:nvSpPr>
          <p:cNvPr id="34819" name="TextBox 7"/>
          <p:cNvSpPr txBox="1">
            <a:spLocks noChangeArrowheads="1"/>
          </p:cNvSpPr>
          <p:nvPr/>
        </p:nvSpPr>
        <p:spPr bwMode="auto">
          <a:xfrm>
            <a:off x="4411663" y="6559550"/>
            <a:ext cx="3733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s-MX" sz="1100" dirty="0"/>
              <a:t>(Source: M.-H. Tsou</a:t>
            </a:r>
            <a:r>
              <a:rPr lang="en-US" altLang="es-MX" sz="1100" dirty="0" smtClean="0"/>
              <a:t>, et al., </a:t>
            </a:r>
            <a:r>
              <a:rPr lang="en-US" altLang="es-MX" sz="1100" dirty="0"/>
              <a:t>2013)</a:t>
            </a:r>
          </a:p>
        </p:txBody>
      </p:sp>
      <p:pic>
        <p:nvPicPr>
          <p:cNvPr id="3482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6213" y="228600"/>
            <a:ext cx="4243387"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213" y="3648075"/>
            <a:ext cx="4173537" cy="317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Box 12"/>
          <p:cNvSpPr txBox="1">
            <a:spLocks noChangeArrowheads="1"/>
          </p:cNvSpPr>
          <p:nvPr/>
        </p:nvSpPr>
        <p:spPr bwMode="auto">
          <a:xfrm>
            <a:off x="4568825" y="1200150"/>
            <a:ext cx="44196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s-MX" sz="1600" dirty="0"/>
              <a:t>Example of Spatial Big Data using social media is a live feed of number of tweets with “Obama” keyword and tweets with “Romney” keyword for largest 30 U.S. cities from Oct. 14-Nov 3, 2012.</a:t>
            </a:r>
          </a:p>
          <a:p>
            <a:pPr eaLnBrk="1" hangingPunct="1"/>
            <a:endParaRPr lang="en-US" altLang="es-MX" sz="1600" dirty="0"/>
          </a:p>
          <a:p>
            <a:pPr eaLnBrk="1" hangingPunct="1"/>
            <a:r>
              <a:rPr lang="en-US" altLang="es-MX" sz="1600" dirty="0"/>
              <a:t>The maps from Prof. Ming-Hsiang Tsou of San Diego State show the period before Hurricane Sandy hit East Coast (it hit on Oct. 29, and during the storm (it ended on Nov. 5). </a:t>
            </a:r>
          </a:p>
          <a:p>
            <a:pPr eaLnBrk="1" hangingPunct="1"/>
            <a:endParaRPr lang="en-US" altLang="es-MX" sz="1600" dirty="0"/>
          </a:p>
          <a:p>
            <a:pPr eaLnBrk="1" hangingPunct="1"/>
            <a:r>
              <a:rPr lang="en-US" altLang="es-MX" sz="1600" dirty="0"/>
              <a:t>There is a major shift towards Obama during this two week interval, which is more prominent in the northeast. </a:t>
            </a:r>
          </a:p>
          <a:p>
            <a:pPr eaLnBrk="1" hangingPunct="1"/>
            <a:endParaRPr lang="en-US" altLang="es-MX" sz="1600" dirty="0"/>
          </a:p>
          <a:p>
            <a:pPr eaLnBrk="1" hangingPunct="1"/>
            <a:r>
              <a:rPr lang="en-US" altLang="es-MX" sz="1600" dirty="0"/>
              <a:t>Most tweets originate with mobile devices.  Errors include re-tweeting, robot tweets, city definitions, and positive or negative emotion of the tweet.</a:t>
            </a:r>
          </a:p>
          <a:p>
            <a:pPr eaLnBrk="1" hangingPunct="1"/>
            <a:endParaRPr lang="en-US" altLang="es-MX" sz="1600" dirty="0"/>
          </a:p>
        </p:txBody>
      </p:sp>
      <p:sp>
        <p:nvSpPr>
          <p:cNvPr id="34823"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CD7579F-45AA-4560-97E7-24079718DFAB}" type="slidenum">
              <a:rPr lang="en-US" altLang="es-MX" smtClean="0"/>
              <a:pPr eaLnBrk="1" hangingPunct="1"/>
              <a:t>15</a:t>
            </a:fld>
            <a:endParaRPr lang="en-US" altLang="es-MX" dirty="0" smtClean="0"/>
          </a:p>
        </p:txBody>
      </p:sp>
    </p:spTree>
    <p:extLst>
      <p:ext uri="{BB962C8B-B14F-4D97-AF65-F5344CB8AC3E}">
        <p14:creationId xmlns:p14="http://schemas.microsoft.com/office/powerpoint/2010/main" val="31110055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Spatial Big Data for 2012 Presidential Election</a:t>
            </a:r>
            <a:endParaRPr lang="es-MX" dirty="0"/>
          </a:p>
        </p:txBody>
      </p:sp>
      <p:sp>
        <p:nvSpPr>
          <p:cNvPr id="3" name="Content Placeholder 2"/>
          <p:cNvSpPr>
            <a:spLocks noGrp="1"/>
          </p:cNvSpPr>
          <p:nvPr>
            <p:ph idx="1"/>
          </p:nvPr>
        </p:nvSpPr>
        <p:spPr>
          <a:xfrm>
            <a:off x="457200" y="1600200"/>
            <a:ext cx="8229600" cy="4648200"/>
          </a:xfrm>
        </p:spPr>
        <p:txBody>
          <a:bodyPr>
            <a:normAutofit fontScale="77500" lnSpcReduction="20000"/>
          </a:bodyPr>
          <a:lstStyle/>
          <a:p>
            <a:r>
              <a:rPr lang="en-US" dirty="0" smtClean="0"/>
              <a:t>Data source: millions of tweets were examined and analyzed for the same keywords.</a:t>
            </a:r>
          </a:p>
          <a:p>
            <a:pPr lvl="2"/>
            <a:r>
              <a:rPr lang="en-US" dirty="0" smtClean="0"/>
              <a:t>Techniques used were “commercial web search engines (Yahoo and Bing APIs), Twitter search engine API, IP geo-location methods, and GIS software functions of kernel density and raster-based map algebra methods” (Tsou et al., 2013).</a:t>
            </a:r>
          </a:p>
          <a:p>
            <a:r>
              <a:rPr lang="en-US" dirty="0" smtClean="0"/>
              <a:t>Privacy is opt-in</a:t>
            </a:r>
          </a:p>
          <a:p>
            <a:pPr lvl="2"/>
            <a:r>
              <a:rPr lang="en-US" dirty="0" smtClean="0"/>
              <a:t>Locational referencing for Twitter is an opt-in service, so when a user decides to use Twitter, he/she is legally accepting the locational referencing option.  There is no choice to disallow it.</a:t>
            </a:r>
          </a:p>
          <a:p>
            <a:r>
              <a:rPr lang="en-US" dirty="0" smtClean="0"/>
              <a:t>Valence of “Obama” and “Romney” tweets was unknown</a:t>
            </a:r>
          </a:p>
          <a:p>
            <a:pPr lvl="2"/>
            <a:r>
              <a:rPr lang="en-US" dirty="0" smtClean="0"/>
              <a:t>A limitation is that whether the candidate was being referred to favorably or unfavorable was unknown.  Results were interpreted as positive valence, but there is a data quality issue present. </a:t>
            </a:r>
          </a:p>
          <a:p>
            <a:pPr lvl="2"/>
            <a:r>
              <a:rPr lang="en-US" dirty="0" smtClean="0"/>
              <a:t>Although the emotion is not captured, more sophisticated natural language processing could possibly capture it.</a:t>
            </a:r>
            <a:endParaRPr lang="es-MX" dirty="0"/>
          </a:p>
        </p:txBody>
      </p:sp>
      <p:sp>
        <p:nvSpPr>
          <p:cNvPr id="4" name="Slide Number Placeholder 3"/>
          <p:cNvSpPr>
            <a:spLocks noGrp="1"/>
          </p:cNvSpPr>
          <p:nvPr>
            <p:ph type="sldNum" sz="quarter" idx="12"/>
          </p:nvPr>
        </p:nvSpPr>
        <p:spPr/>
        <p:txBody>
          <a:bodyPr/>
          <a:lstStyle/>
          <a:p>
            <a:fld id="{A1C22E60-29BA-4788-AA5E-A2D1E7D1034A}" type="slidenum">
              <a:rPr lang="es-MX" smtClean="0"/>
              <a:t>16</a:t>
            </a:fld>
            <a:endParaRPr lang="es-MX" dirty="0"/>
          </a:p>
        </p:txBody>
      </p:sp>
    </p:spTree>
    <p:extLst>
      <p:ext uri="{BB962C8B-B14F-4D97-AF65-F5344CB8AC3E}">
        <p14:creationId xmlns:p14="http://schemas.microsoft.com/office/powerpoint/2010/main" val="39942167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Applications of Spatial Big Data and Analytics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Politics</a:t>
            </a:r>
          </a:p>
          <a:p>
            <a:r>
              <a:rPr lang="en-US" dirty="0" smtClean="0"/>
              <a:t>Supply Chain Management</a:t>
            </a:r>
          </a:p>
          <a:p>
            <a:r>
              <a:rPr lang="en-US" dirty="0" smtClean="0"/>
              <a:t>Public Safety</a:t>
            </a:r>
          </a:p>
          <a:p>
            <a:r>
              <a:rPr lang="en-US" dirty="0" smtClean="0"/>
              <a:t>Urban Traffic</a:t>
            </a:r>
          </a:p>
          <a:p>
            <a:r>
              <a:rPr lang="en-US" dirty="0" smtClean="0"/>
              <a:t>Emergency Management</a:t>
            </a:r>
          </a:p>
          <a:p>
            <a:r>
              <a:rPr lang="en-US" dirty="0" smtClean="0"/>
              <a:t>Healthcare</a:t>
            </a:r>
          </a:p>
          <a:p>
            <a:r>
              <a:rPr lang="en-US" dirty="0" smtClean="0"/>
              <a:t>Energy </a:t>
            </a:r>
          </a:p>
          <a:p>
            <a:r>
              <a:rPr lang="en-US" dirty="0" smtClean="0"/>
              <a:t>Climate Science</a:t>
            </a:r>
          </a:p>
          <a:p>
            <a:r>
              <a:rPr lang="en-US" dirty="0" smtClean="0"/>
              <a:t>Marketing/Advertising</a:t>
            </a:r>
            <a:endParaRPr lang="en-US" dirty="0"/>
          </a:p>
        </p:txBody>
      </p:sp>
      <p:sp>
        <p:nvSpPr>
          <p:cNvPr id="4" name="Slide Number Placeholder 3"/>
          <p:cNvSpPr>
            <a:spLocks noGrp="1"/>
          </p:cNvSpPr>
          <p:nvPr>
            <p:ph type="sldNum" sz="quarter" idx="12"/>
          </p:nvPr>
        </p:nvSpPr>
        <p:spPr/>
        <p:txBody>
          <a:bodyPr/>
          <a:lstStyle/>
          <a:p>
            <a:fld id="{A1C22E60-29BA-4788-AA5E-A2D1E7D1034A}" type="slidenum">
              <a:rPr lang="es-MX" smtClean="0"/>
              <a:t>17</a:t>
            </a:fld>
            <a:endParaRPr lang="es-MX" dirty="0"/>
          </a:p>
        </p:txBody>
      </p:sp>
    </p:spTree>
    <p:extLst>
      <p:ext uri="{BB962C8B-B14F-4D97-AF65-F5344CB8AC3E}">
        <p14:creationId xmlns:p14="http://schemas.microsoft.com/office/powerpoint/2010/main" val="2780516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Lack of Research on </a:t>
            </a:r>
            <a:br>
              <a:rPr lang="en-US" dirty="0" smtClean="0"/>
            </a:br>
            <a:r>
              <a:rPr lang="en-US" dirty="0" smtClean="0"/>
              <a:t>Spatial Big Data and Analytics</a:t>
            </a:r>
            <a:endParaRPr lang="en-US" dirty="0"/>
          </a:p>
        </p:txBody>
      </p:sp>
      <p:sp>
        <p:nvSpPr>
          <p:cNvPr id="3" name="Content Placeholder 2"/>
          <p:cNvSpPr>
            <a:spLocks noGrp="1"/>
          </p:cNvSpPr>
          <p:nvPr>
            <p:ph idx="1"/>
          </p:nvPr>
        </p:nvSpPr>
        <p:spPr/>
        <p:txBody>
          <a:bodyPr/>
          <a:lstStyle/>
          <a:p>
            <a:r>
              <a:rPr lang="en-US" dirty="0" smtClean="0"/>
              <a:t>No research on spatial big data and analytics published in major MIS journals.</a:t>
            </a:r>
          </a:p>
          <a:p>
            <a:r>
              <a:rPr lang="en-US" dirty="0" smtClean="0"/>
              <a:t>Studies published in other journals are mostly conceptual.</a:t>
            </a:r>
          </a:p>
          <a:p>
            <a:pPr lvl="1"/>
            <a:r>
              <a:rPr lang="en-US" dirty="0" smtClean="0"/>
              <a:t>Few exceptions, e.g., Lee and Kang (2015), Jung</a:t>
            </a:r>
            <a:r>
              <a:rPr lang="en-US" dirty="0"/>
              <a:t>, Tsou, and </a:t>
            </a:r>
            <a:r>
              <a:rPr lang="en-US" dirty="0" smtClean="0"/>
              <a:t>Issa (2015), </a:t>
            </a:r>
            <a:r>
              <a:rPr lang="pt-BR" dirty="0"/>
              <a:t>Ferreira, Poco, Vo, Freire, and </a:t>
            </a:r>
            <a:r>
              <a:rPr lang="pt-BR" dirty="0" smtClean="0"/>
              <a:t>Silva (2013), and </a:t>
            </a:r>
            <a:r>
              <a:rPr lang="en-US" altLang="es-MX" dirty="0" smtClean="0"/>
              <a:t>Tsou</a:t>
            </a:r>
            <a:r>
              <a:rPr lang="en-US" altLang="es-MX" dirty="0"/>
              <a:t>, </a:t>
            </a:r>
            <a:r>
              <a:rPr lang="en-US" altLang="es-MX" dirty="0" smtClean="0"/>
              <a:t>Yang, Lusher, Han, Spitzberg, Gawron, Gupta, and An (2013)</a:t>
            </a:r>
            <a:endParaRPr lang="en-US" dirty="0" smtClean="0"/>
          </a:p>
          <a:p>
            <a:endParaRPr lang="en-US" dirty="0"/>
          </a:p>
        </p:txBody>
      </p:sp>
      <p:sp>
        <p:nvSpPr>
          <p:cNvPr id="4" name="Slide Number Placeholder 3"/>
          <p:cNvSpPr>
            <a:spLocks noGrp="1"/>
          </p:cNvSpPr>
          <p:nvPr>
            <p:ph type="sldNum" sz="quarter" idx="12"/>
          </p:nvPr>
        </p:nvSpPr>
        <p:spPr/>
        <p:txBody>
          <a:bodyPr/>
          <a:lstStyle/>
          <a:p>
            <a:fld id="{A1C22E60-29BA-4788-AA5E-A2D1E7D1034A}" type="slidenum">
              <a:rPr lang="es-MX" smtClean="0"/>
              <a:t>18</a:t>
            </a:fld>
            <a:endParaRPr lang="es-MX" dirty="0"/>
          </a:p>
        </p:txBody>
      </p:sp>
    </p:spTree>
    <p:extLst>
      <p:ext uri="{BB962C8B-B14F-4D97-AF65-F5344CB8AC3E}">
        <p14:creationId xmlns:p14="http://schemas.microsoft.com/office/powerpoint/2010/main" val="301064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Current Gaps and Limitations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Data quality (citizen science)</a:t>
            </a:r>
          </a:p>
          <a:p>
            <a:pPr lvl="1"/>
            <a:r>
              <a:rPr lang="en-US" dirty="0" smtClean="0"/>
              <a:t>Big data has very low density in value in itself</a:t>
            </a:r>
          </a:p>
          <a:p>
            <a:r>
              <a:rPr lang="en-US" dirty="0" smtClean="0"/>
              <a:t>Biased </a:t>
            </a:r>
          </a:p>
          <a:p>
            <a:pPr lvl="1"/>
            <a:r>
              <a:rPr lang="en-US" dirty="0" smtClean="0"/>
              <a:t>Locations, what locations?</a:t>
            </a:r>
          </a:p>
          <a:p>
            <a:r>
              <a:rPr lang="en-US" dirty="0" smtClean="0"/>
              <a:t>Lack of reproducibility (private ownership)</a:t>
            </a:r>
          </a:p>
          <a:p>
            <a:r>
              <a:rPr lang="en-US" dirty="0" smtClean="0"/>
              <a:t>Small data versus big data</a:t>
            </a:r>
          </a:p>
          <a:p>
            <a:pPr lvl="1"/>
            <a:r>
              <a:rPr lang="en-US" dirty="0" smtClean="0"/>
              <a:t>Marginalization of small data studies </a:t>
            </a:r>
          </a:p>
          <a:p>
            <a:pPr lvl="1"/>
            <a:r>
              <a:rPr lang="en-US" dirty="0"/>
              <a:t>What data are captured is shaped by the technology used, the context in which data are generated and the data ontology </a:t>
            </a:r>
            <a:r>
              <a:rPr lang="en-US" dirty="0" smtClean="0"/>
              <a:t>employed (Kitchin, 2013).</a:t>
            </a:r>
          </a:p>
          <a:p>
            <a:r>
              <a:rPr lang="en-US" dirty="0" smtClean="0"/>
              <a:t>Need research about spatial </a:t>
            </a:r>
            <a:r>
              <a:rPr lang="en-US" dirty="0"/>
              <a:t>big data as well as </a:t>
            </a:r>
            <a:r>
              <a:rPr lang="en-US" dirty="0" smtClean="0"/>
              <a:t>studies using </a:t>
            </a:r>
            <a:r>
              <a:rPr lang="en-US" dirty="0"/>
              <a:t>spatial big </a:t>
            </a:r>
            <a:r>
              <a:rPr lang="en-US" dirty="0" smtClean="0"/>
              <a:t>data.</a:t>
            </a:r>
            <a:endParaRPr lang="en-US" dirty="0"/>
          </a:p>
          <a:p>
            <a:endParaRPr lang="en-US" dirty="0"/>
          </a:p>
          <a:p>
            <a:pPr lvl="1"/>
            <a:endParaRPr lang="en-US" dirty="0"/>
          </a:p>
        </p:txBody>
      </p:sp>
      <p:sp>
        <p:nvSpPr>
          <p:cNvPr id="4" name="Slide Number Placeholder 3"/>
          <p:cNvSpPr>
            <a:spLocks noGrp="1"/>
          </p:cNvSpPr>
          <p:nvPr>
            <p:ph type="sldNum" sz="quarter" idx="12"/>
          </p:nvPr>
        </p:nvSpPr>
        <p:spPr/>
        <p:txBody>
          <a:bodyPr/>
          <a:lstStyle/>
          <a:p>
            <a:fld id="{A1C22E60-29BA-4788-AA5E-A2D1E7D1034A}" type="slidenum">
              <a:rPr lang="es-MX" smtClean="0"/>
              <a:t>19</a:t>
            </a:fld>
            <a:endParaRPr lang="es-MX" dirty="0"/>
          </a:p>
        </p:txBody>
      </p:sp>
    </p:spTree>
    <p:extLst>
      <p:ext uri="{BB962C8B-B14F-4D97-AF65-F5344CB8AC3E}">
        <p14:creationId xmlns:p14="http://schemas.microsoft.com/office/powerpoint/2010/main" val="2426554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Spatial Big Data</a:t>
            </a:r>
            <a:endParaRPr lang="es-MX" dirty="0"/>
          </a:p>
        </p:txBody>
      </p:sp>
      <p:sp>
        <p:nvSpPr>
          <p:cNvPr id="3" name="Content Placeholder 2"/>
          <p:cNvSpPr>
            <a:spLocks noGrp="1"/>
          </p:cNvSpPr>
          <p:nvPr>
            <p:ph idx="1"/>
          </p:nvPr>
        </p:nvSpPr>
        <p:spPr/>
        <p:txBody>
          <a:bodyPr>
            <a:normAutofit/>
          </a:bodyPr>
          <a:lstStyle/>
          <a:p>
            <a:r>
              <a:rPr lang="en-US" sz="2000" dirty="0" smtClean="0">
                <a:solidFill>
                  <a:srgbClr val="00B0F0"/>
                </a:solidFill>
              </a:rPr>
              <a:t>Big Data </a:t>
            </a:r>
            <a:r>
              <a:rPr lang="en-US" sz="2000" dirty="0" smtClean="0"/>
              <a:t>are “data sets that are so big they cannot be handled efficiently by common database management systems” (Dasgupta, 2013).</a:t>
            </a:r>
          </a:p>
          <a:p>
            <a:r>
              <a:rPr lang="en-US" sz="2000" dirty="0" smtClean="0">
                <a:solidFill>
                  <a:srgbClr val="00B0F0"/>
                </a:solidFill>
              </a:rPr>
              <a:t>Spatial Big Data</a:t>
            </a:r>
            <a:r>
              <a:rPr lang="en-US" sz="2000" dirty="0" smtClean="0"/>
              <a:t> represents Big Data in the form of spatial layers and attributes.  </a:t>
            </a:r>
          </a:p>
          <a:p>
            <a:pPr lvl="1"/>
            <a:r>
              <a:rPr lang="en-US" sz="1600" dirty="0" smtClean="0"/>
              <a:t>There is no standard threshold on minimum size of Big Data or Spatial Big Data, although big data in 2013 was considered one petabyte (1,000 terabytes) or larger (Dasgupta, 2013).</a:t>
            </a:r>
          </a:p>
        </p:txBody>
      </p:sp>
      <p:sp>
        <p:nvSpPr>
          <p:cNvPr id="4" name="Slide Number Placeholder 3"/>
          <p:cNvSpPr>
            <a:spLocks noGrp="1"/>
          </p:cNvSpPr>
          <p:nvPr>
            <p:ph type="sldNum" sz="quarter" idx="12"/>
          </p:nvPr>
        </p:nvSpPr>
        <p:spPr/>
        <p:txBody>
          <a:bodyPr/>
          <a:lstStyle/>
          <a:p>
            <a:fld id="{A1C22E60-29BA-4788-AA5E-A2D1E7D1034A}" type="slidenum">
              <a:rPr lang="es-MX" smtClean="0"/>
              <a:t>2</a:t>
            </a:fld>
            <a:endParaRPr lang="es-MX" dirty="0"/>
          </a:p>
        </p:txBody>
      </p:sp>
    </p:spTree>
    <p:extLst>
      <p:ext uri="{BB962C8B-B14F-4D97-AF65-F5344CB8AC3E}">
        <p14:creationId xmlns:p14="http://schemas.microsoft.com/office/powerpoint/2010/main" val="59780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Gaps and Limitations</a:t>
            </a:r>
          </a:p>
        </p:txBody>
      </p:sp>
      <p:sp>
        <p:nvSpPr>
          <p:cNvPr id="3" name="Content Placeholder 2"/>
          <p:cNvSpPr>
            <a:spLocks noGrp="1"/>
          </p:cNvSpPr>
          <p:nvPr>
            <p:ph idx="1"/>
          </p:nvPr>
        </p:nvSpPr>
        <p:spPr/>
        <p:txBody>
          <a:bodyPr/>
          <a:lstStyle/>
          <a:p>
            <a:r>
              <a:rPr lang="en-US" sz="2700" dirty="0" smtClean="0"/>
              <a:t>Evolving analytics for spatial big data</a:t>
            </a:r>
          </a:p>
          <a:p>
            <a:pPr lvl="2"/>
            <a:r>
              <a:rPr lang="en-US" dirty="0" smtClean="0"/>
              <a:t>When to analyze whole unstructured big data-set versus analyzing selective structured slices.</a:t>
            </a:r>
          </a:p>
          <a:p>
            <a:pPr lvl="2"/>
            <a:r>
              <a:rPr lang="en-US" dirty="0" smtClean="0"/>
              <a:t>New and evolving analytic techniques for spatial and non-spatial dimensions of big data.</a:t>
            </a:r>
          </a:p>
          <a:p>
            <a:r>
              <a:rPr lang="en-US" sz="2700" dirty="0" smtClean="0"/>
              <a:t>Space-time for spatial big data and analytics</a:t>
            </a:r>
          </a:p>
          <a:p>
            <a:r>
              <a:rPr lang="en-US" sz="2700" dirty="0" smtClean="0"/>
              <a:t>Corporate secrecy and proprietary limitations.</a:t>
            </a:r>
          </a:p>
          <a:p>
            <a:r>
              <a:rPr lang="en-US" sz="2700" dirty="0" smtClean="0"/>
              <a:t>Corporate case studies</a:t>
            </a:r>
          </a:p>
          <a:p>
            <a:endParaRPr lang="en-US" dirty="0" smtClean="0"/>
          </a:p>
        </p:txBody>
      </p:sp>
      <p:sp>
        <p:nvSpPr>
          <p:cNvPr id="4" name="Slide Number Placeholder 3"/>
          <p:cNvSpPr>
            <a:spLocks noGrp="1"/>
          </p:cNvSpPr>
          <p:nvPr>
            <p:ph type="sldNum" sz="quarter" idx="12"/>
          </p:nvPr>
        </p:nvSpPr>
        <p:spPr/>
        <p:txBody>
          <a:bodyPr/>
          <a:lstStyle/>
          <a:p>
            <a:fld id="{A1C22E60-29BA-4788-AA5E-A2D1E7D1034A}" type="slidenum">
              <a:rPr lang="es-MX" smtClean="0"/>
              <a:t>20</a:t>
            </a:fld>
            <a:endParaRPr lang="es-MX" dirty="0"/>
          </a:p>
        </p:txBody>
      </p:sp>
    </p:spTree>
    <p:extLst>
      <p:ext uri="{BB962C8B-B14F-4D97-AF65-F5344CB8AC3E}">
        <p14:creationId xmlns:p14="http://schemas.microsoft.com/office/powerpoint/2010/main" val="1147615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304800"/>
            <a:ext cx="7696200" cy="6063198"/>
          </a:xfrm>
          <a:prstGeom prst="rect">
            <a:avLst/>
          </a:prstGeom>
          <a:noFill/>
        </p:spPr>
        <p:txBody>
          <a:bodyPr wrap="square" rtlCol="0">
            <a:spAutoFit/>
          </a:bodyPr>
          <a:lstStyle/>
          <a:p>
            <a:r>
              <a:rPr lang="en-US" sz="2800" dirty="0" smtClean="0">
                <a:solidFill>
                  <a:srgbClr val="00B0F0"/>
                </a:solidFill>
              </a:rPr>
              <a:t>Summary:  Tying together Big Data, Analytics, &amp; GIS</a:t>
            </a:r>
            <a:endParaRPr lang="en-US" sz="2000" dirty="0"/>
          </a:p>
          <a:p>
            <a:r>
              <a:rPr lang="en-US" sz="2000" dirty="0"/>
              <a:t>A technical, algorithmic, and software </a:t>
            </a:r>
            <a:r>
              <a:rPr lang="en-US" sz="2000" dirty="0" smtClean="0"/>
              <a:t>base of the intersection of big data, analytics, and GIS </a:t>
            </a:r>
            <a:r>
              <a:rPr lang="en-US" sz="2000" dirty="0"/>
              <a:t>has been </a:t>
            </a:r>
            <a:r>
              <a:rPr lang="en-US" sz="2000" dirty="0" smtClean="0"/>
              <a:t>set.</a:t>
            </a:r>
          </a:p>
          <a:p>
            <a:endParaRPr lang="en-US" sz="2000" dirty="0" smtClean="0"/>
          </a:p>
          <a:p>
            <a:r>
              <a:rPr lang="en-US" sz="2000" dirty="0" smtClean="0"/>
              <a:t>Since the preponderance of data is, or can be, geo-referenced, the size of spatial big data is vast.</a:t>
            </a:r>
          </a:p>
          <a:p>
            <a:endParaRPr lang="en-US" sz="2000" dirty="0"/>
          </a:p>
          <a:p>
            <a:r>
              <a:rPr lang="en-US" sz="2000" dirty="0" smtClean="0"/>
              <a:t>Analytics are needed since the extent of map visualization is overwhelming.</a:t>
            </a:r>
            <a:endParaRPr lang="en-US" sz="2000" dirty="0"/>
          </a:p>
          <a:p>
            <a:endParaRPr lang="en-US" sz="2000" dirty="0"/>
          </a:p>
          <a:p>
            <a:r>
              <a:rPr lang="en-US" sz="2000" dirty="0" smtClean="0"/>
              <a:t>Computer </a:t>
            </a:r>
            <a:r>
              <a:rPr lang="en-US" sz="2000" dirty="0"/>
              <a:t>Science and GIScience </a:t>
            </a:r>
            <a:r>
              <a:rPr lang="en-US" sz="2000" dirty="0" smtClean="0"/>
              <a:t>are taking </a:t>
            </a:r>
            <a:r>
              <a:rPr lang="en-US" sz="2000" dirty="0"/>
              <a:t>the lead</a:t>
            </a:r>
            <a:r>
              <a:rPr lang="en-US" sz="2000" dirty="0" smtClean="0"/>
              <a:t>.</a:t>
            </a:r>
          </a:p>
          <a:p>
            <a:endParaRPr lang="en-US" sz="2000" dirty="0"/>
          </a:p>
          <a:p>
            <a:r>
              <a:rPr lang="en-US" sz="2000" dirty="0" smtClean="0"/>
              <a:t>The limited documented examples illustrate the power and discovery aspects.</a:t>
            </a:r>
            <a:endParaRPr lang="en-US" sz="2000" dirty="0"/>
          </a:p>
          <a:p>
            <a:endParaRPr lang="en-US" sz="2000" dirty="0"/>
          </a:p>
          <a:p>
            <a:r>
              <a:rPr lang="en-US" sz="2000" dirty="0" smtClean="0"/>
              <a:t>There are lots of questions and much future work to be done.</a:t>
            </a:r>
          </a:p>
          <a:p>
            <a:endParaRPr lang="en-US" sz="2000" dirty="0"/>
          </a:p>
          <a:p>
            <a:endParaRPr lang="en-US" sz="2000" dirty="0"/>
          </a:p>
          <a:p>
            <a:r>
              <a:rPr lang="en-US" sz="2000" dirty="0" smtClean="0"/>
              <a:t>MIS has an important role to play……….</a:t>
            </a:r>
            <a:endParaRPr lang="en-US" sz="2000" dirty="0"/>
          </a:p>
        </p:txBody>
      </p:sp>
      <p:sp>
        <p:nvSpPr>
          <p:cNvPr id="5" name="Slide Number Placeholder 4"/>
          <p:cNvSpPr>
            <a:spLocks noGrp="1"/>
          </p:cNvSpPr>
          <p:nvPr>
            <p:ph type="sldNum" sz="quarter" idx="12"/>
          </p:nvPr>
        </p:nvSpPr>
        <p:spPr/>
        <p:txBody>
          <a:bodyPr/>
          <a:lstStyle/>
          <a:p>
            <a:fld id="{A1C22E60-29BA-4788-AA5E-A2D1E7D1034A}" type="slidenum">
              <a:rPr lang="es-MX" smtClean="0"/>
              <a:t>21</a:t>
            </a:fld>
            <a:endParaRPr lang="es-MX" dirty="0"/>
          </a:p>
        </p:txBody>
      </p:sp>
    </p:spTree>
    <p:extLst>
      <p:ext uri="{BB962C8B-B14F-4D97-AF65-F5344CB8AC3E}">
        <p14:creationId xmlns:p14="http://schemas.microsoft.com/office/powerpoint/2010/main" val="1707593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Spatial Big Data</a:t>
            </a:r>
            <a:endParaRPr lang="es-MX" dirty="0"/>
          </a:p>
        </p:txBody>
      </p:sp>
      <p:sp>
        <p:nvSpPr>
          <p:cNvPr id="3" name="Content Placeholder 2"/>
          <p:cNvSpPr>
            <a:spLocks noGrp="1"/>
          </p:cNvSpPr>
          <p:nvPr>
            <p:ph idx="1"/>
          </p:nvPr>
        </p:nvSpPr>
        <p:spPr/>
        <p:txBody>
          <a:bodyPr/>
          <a:lstStyle/>
          <a:p>
            <a:r>
              <a:rPr lang="en-US" sz="2400" i="1" dirty="0" smtClean="0"/>
              <a:t>Sources of Spatial Big Data include:</a:t>
            </a:r>
          </a:p>
          <a:p>
            <a:pPr lvl="1"/>
            <a:r>
              <a:rPr lang="en-US" sz="2400" dirty="0" smtClean="0"/>
              <a:t>GPS, including </a:t>
            </a:r>
          </a:p>
          <a:p>
            <a:pPr lvl="1"/>
            <a:r>
              <a:rPr lang="en-US" sz="2400" dirty="0" smtClean="0"/>
              <a:t>GPS-enabled devices</a:t>
            </a:r>
          </a:p>
          <a:p>
            <a:pPr lvl="1"/>
            <a:r>
              <a:rPr lang="en-US" sz="2400" dirty="0" smtClean="0"/>
              <a:t>Satellite remote sensing</a:t>
            </a:r>
          </a:p>
          <a:p>
            <a:pPr lvl="1"/>
            <a:r>
              <a:rPr lang="en-US" sz="2400" dirty="0" smtClean="0"/>
              <a:t>Aerial surveying</a:t>
            </a:r>
          </a:p>
          <a:p>
            <a:pPr lvl="1"/>
            <a:r>
              <a:rPr lang="en-US" sz="2400" dirty="0" smtClean="0"/>
              <a:t>Radar</a:t>
            </a:r>
          </a:p>
          <a:p>
            <a:pPr lvl="1"/>
            <a:r>
              <a:rPr lang="en-US" sz="2400" dirty="0" smtClean="0"/>
              <a:t>Lidar</a:t>
            </a:r>
          </a:p>
          <a:p>
            <a:pPr lvl="1"/>
            <a:r>
              <a:rPr lang="en-US" sz="2400" dirty="0" smtClean="0"/>
              <a:t>Sensor networks</a:t>
            </a:r>
          </a:p>
          <a:p>
            <a:pPr lvl="1"/>
            <a:r>
              <a:rPr lang="en-US" sz="2400" dirty="0" smtClean="0"/>
              <a:t>Digital cameras</a:t>
            </a:r>
          </a:p>
          <a:p>
            <a:pPr lvl="1"/>
            <a:r>
              <a:rPr lang="en-US" sz="2400" dirty="0" smtClean="0"/>
              <a:t>Location of readings of RFID</a:t>
            </a:r>
            <a:endParaRPr lang="es-MX" sz="2400" dirty="0" smtClean="0"/>
          </a:p>
          <a:p>
            <a:endParaRPr lang="es-MX" dirty="0"/>
          </a:p>
        </p:txBody>
      </p:sp>
      <p:sp>
        <p:nvSpPr>
          <p:cNvPr id="5" name="TextBox 4"/>
          <p:cNvSpPr txBox="1"/>
          <p:nvPr/>
        </p:nvSpPr>
        <p:spPr>
          <a:xfrm>
            <a:off x="5791200" y="6324599"/>
            <a:ext cx="2971800" cy="276999"/>
          </a:xfrm>
          <a:prstGeom prst="rect">
            <a:avLst/>
          </a:prstGeom>
          <a:noFill/>
        </p:spPr>
        <p:txBody>
          <a:bodyPr wrap="square" rtlCol="0">
            <a:spAutoFit/>
          </a:bodyPr>
          <a:lstStyle/>
          <a:p>
            <a:r>
              <a:rPr lang="en-US" sz="1200" dirty="0" smtClean="0"/>
              <a:t>(Partially based on Dasgupta, 2013)</a:t>
            </a:r>
            <a:endParaRPr lang="es-MX" sz="1200" dirty="0"/>
          </a:p>
        </p:txBody>
      </p:sp>
      <p:sp>
        <p:nvSpPr>
          <p:cNvPr id="4" name="Slide Number Placeholder 3"/>
          <p:cNvSpPr>
            <a:spLocks noGrp="1"/>
          </p:cNvSpPr>
          <p:nvPr>
            <p:ph type="sldNum" sz="quarter" idx="12"/>
          </p:nvPr>
        </p:nvSpPr>
        <p:spPr/>
        <p:txBody>
          <a:bodyPr/>
          <a:lstStyle/>
          <a:p>
            <a:fld id="{A1C22E60-29BA-4788-AA5E-A2D1E7D1034A}" type="slidenum">
              <a:rPr lang="es-MX" smtClean="0"/>
              <a:t>3</a:t>
            </a:fld>
            <a:endParaRPr lang="es-MX" dirty="0"/>
          </a:p>
        </p:txBody>
      </p:sp>
    </p:spTree>
    <p:extLst>
      <p:ext uri="{BB962C8B-B14F-4D97-AF65-F5344CB8AC3E}">
        <p14:creationId xmlns:p14="http://schemas.microsoft.com/office/powerpoint/2010/main" val="1642052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V’s of Spatial Big Data</a:t>
            </a:r>
            <a:endParaRPr lang="es-MX"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00B0F0"/>
                </a:solidFill>
              </a:rPr>
              <a:t>Volume</a:t>
            </a:r>
            <a:endParaRPr lang="en-US" dirty="0" smtClean="0"/>
          </a:p>
          <a:p>
            <a:pPr lvl="2"/>
            <a:r>
              <a:rPr lang="en-US" dirty="0" smtClean="0"/>
              <a:t>Satellite imagery covers the globe so is vast.</a:t>
            </a:r>
          </a:p>
          <a:p>
            <a:pPr lvl="2"/>
            <a:r>
              <a:rPr lang="en-US" dirty="0" smtClean="0"/>
              <a:t>Sensors are expanding worldwide at a rapid rate.</a:t>
            </a:r>
          </a:p>
          <a:p>
            <a:pPr lvl="2"/>
            <a:r>
              <a:rPr lang="en-US" dirty="0" smtClean="0"/>
              <a:t>Digital cameras have reached several billion through spatially-reference cell phones.</a:t>
            </a:r>
          </a:p>
          <a:p>
            <a:r>
              <a:rPr lang="en-US" dirty="0" smtClean="0">
                <a:solidFill>
                  <a:srgbClr val="00B0F0"/>
                </a:solidFill>
              </a:rPr>
              <a:t>Variety</a:t>
            </a:r>
          </a:p>
          <a:p>
            <a:pPr lvl="2"/>
            <a:r>
              <a:rPr lang="en-US" dirty="0" smtClean="0"/>
              <a:t>The form of data is based on 2-D or 3-D points configured as vector or raster imagery.  This is entirely different than conventional big data which is alphanumeric or pixel-based (similar to raster but not vector)</a:t>
            </a:r>
            <a:endParaRPr lang="en-US" dirty="0" smtClean="0">
              <a:solidFill>
                <a:srgbClr val="00B0F0"/>
              </a:solidFill>
            </a:endParaRPr>
          </a:p>
          <a:p>
            <a:r>
              <a:rPr lang="en-US" dirty="0" smtClean="0">
                <a:solidFill>
                  <a:srgbClr val="00B0F0"/>
                </a:solidFill>
              </a:rPr>
              <a:t>Velocity</a:t>
            </a:r>
          </a:p>
          <a:p>
            <a:pPr lvl="2"/>
            <a:r>
              <a:rPr lang="en-US" dirty="0" smtClean="0"/>
              <a:t>Velocity is very fast since imagery travels at speed of light.</a:t>
            </a:r>
          </a:p>
          <a:p>
            <a:pPr lvl="2"/>
            <a:endParaRPr lang="en-US" dirty="0" smtClean="0"/>
          </a:p>
          <a:p>
            <a:pPr lvl="1"/>
            <a:endParaRPr lang="es-MX" dirty="0">
              <a:solidFill>
                <a:srgbClr val="00B0F0"/>
              </a:solidFill>
            </a:endParaRPr>
          </a:p>
        </p:txBody>
      </p:sp>
      <p:sp>
        <p:nvSpPr>
          <p:cNvPr id="4" name="Slide Number Placeholder 3"/>
          <p:cNvSpPr>
            <a:spLocks noGrp="1"/>
          </p:cNvSpPr>
          <p:nvPr>
            <p:ph type="sldNum" sz="quarter" idx="12"/>
          </p:nvPr>
        </p:nvSpPr>
        <p:spPr/>
        <p:txBody>
          <a:bodyPr/>
          <a:lstStyle/>
          <a:p>
            <a:fld id="{A1C22E60-29BA-4788-AA5E-A2D1E7D1034A}" type="slidenum">
              <a:rPr lang="es-MX" smtClean="0"/>
              <a:t>4</a:t>
            </a:fld>
            <a:endParaRPr lang="es-MX" dirty="0"/>
          </a:p>
        </p:txBody>
      </p:sp>
    </p:spTree>
    <p:extLst>
      <p:ext uri="{BB962C8B-B14F-4D97-AF65-F5344CB8AC3E}">
        <p14:creationId xmlns:p14="http://schemas.microsoft.com/office/powerpoint/2010/main" val="395389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Five V’s of Spatial Big Data (cont.)</a:t>
            </a:r>
            <a:endParaRPr lang="es-MX" dirty="0"/>
          </a:p>
        </p:txBody>
      </p:sp>
      <p:sp>
        <p:nvSpPr>
          <p:cNvPr id="4" name="Content Placeholder 3"/>
          <p:cNvSpPr>
            <a:spLocks noGrp="1"/>
          </p:cNvSpPr>
          <p:nvPr>
            <p:ph idx="1"/>
          </p:nvPr>
        </p:nvSpPr>
        <p:spPr/>
        <p:txBody>
          <a:bodyPr>
            <a:normAutofit lnSpcReduction="10000"/>
          </a:bodyPr>
          <a:lstStyle/>
          <a:p>
            <a:r>
              <a:rPr lang="en-US" dirty="0" smtClean="0">
                <a:solidFill>
                  <a:srgbClr val="00B0F0"/>
                </a:solidFill>
              </a:rPr>
              <a:t>Veracity</a:t>
            </a:r>
          </a:p>
          <a:p>
            <a:pPr lvl="2"/>
            <a:r>
              <a:rPr lang="en-US" dirty="0" smtClean="0"/>
              <a:t>For vector data (points, lines, and polygons), the quality varies).  It depends on whether the points have been GPS determined, or determined by unknown origins or manually.  Also, resolution and projection issues can alter veracity.</a:t>
            </a:r>
          </a:p>
          <a:p>
            <a:pPr lvl="2"/>
            <a:r>
              <a:rPr lang="en-US" dirty="0" smtClean="0"/>
              <a:t>For geocoded points, there may be errors in the address tables and in the point location algorithms associated with addresses</a:t>
            </a:r>
          </a:p>
          <a:p>
            <a:pPr lvl="2"/>
            <a:r>
              <a:rPr lang="en-US" dirty="0" smtClean="0"/>
              <a:t>For raster data, veracity depends on accuracy of recording instruments in satellites or aerial devices, and on timeliness.</a:t>
            </a:r>
            <a:endParaRPr lang="es-MX" dirty="0"/>
          </a:p>
        </p:txBody>
      </p:sp>
      <p:sp>
        <p:nvSpPr>
          <p:cNvPr id="2" name="Slide Number Placeholder 1"/>
          <p:cNvSpPr>
            <a:spLocks noGrp="1"/>
          </p:cNvSpPr>
          <p:nvPr>
            <p:ph type="sldNum" sz="quarter" idx="12"/>
          </p:nvPr>
        </p:nvSpPr>
        <p:spPr/>
        <p:txBody>
          <a:bodyPr/>
          <a:lstStyle/>
          <a:p>
            <a:fld id="{A1C22E60-29BA-4788-AA5E-A2D1E7D1034A}" type="slidenum">
              <a:rPr lang="es-MX" smtClean="0"/>
              <a:t>5</a:t>
            </a:fld>
            <a:endParaRPr lang="es-MX" dirty="0"/>
          </a:p>
        </p:txBody>
      </p:sp>
    </p:spTree>
    <p:extLst>
      <p:ext uri="{BB962C8B-B14F-4D97-AF65-F5344CB8AC3E}">
        <p14:creationId xmlns:p14="http://schemas.microsoft.com/office/powerpoint/2010/main" val="40269432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V’s of Spatial Big Data</a:t>
            </a:r>
            <a:endParaRPr lang="es-MX" dirty="0"/>
          </a:p>
        </p:txBody>
      </p:sp>
      <p:sp>
        <p:nvSpPr>
          <p:cNvPr id="3" name="Content Placeholder 2"/>
          <p:cNvSpPr>
            <a:spLocks noGrp="1"/>
          </p:cNvSpPr>
          <p:nvPr>
            <p:ph idx="1"/>
          </p:nvPr>
        </p:nvSpPr>
        <p:spPr/>
        <p:txBody>
          <a:bodyPr/>
          <a:lstStyle/>
          <a:p>
            <a:r>
              <a:rPr lang="en-US" dirty="0" smtClean="0">
                <a:solidFill>
                  <a:srgbClr val="00B0F0"/>
                </a:solidFill>
              </a:rPr>
              <a:t>Value</a:t>
            </a:r>
          </a:p>
          <a:p>
            <a:pPr lvl="2"/>
            <a:r>
              <a:rPr lang="en-US" dirty="0" smtClean="0"/>
              <a:t>For real-time spatial big data, decisions can be enhance through visualization of dynamic change in such spatial phenomena as climate, traffic, social-media-based attitudes, and massive inventory locations.</a:t>
            </a:r>
          </a:p>
          <a:p>
            <a:pPr lvl="2"/>
            <a:r>
              <a:rPr lang="en-US" dirty="0" smtClean="0"/>
              <a:t>Exploration of data trends can include spatial proximities and relationships.</a:t>
            </a:r>
          </a:p>
          <a:p>
            <a:pPr lvl="2"/>
            <a:r>
              <a:rPr lang="en-US" dirty="0" smtClean="0"/>
              <a:t>Once spatial big data are structured, formal spatial analytics can be applied, such as spatial autocorrelation, overlays, buffering, spatial cluster techniques, and location quotients.</a:t>
            </a:r>
          </a:p>
          <a:p>
            <a:pPr lvl="2"/>
            <a:endParaRPr lang="en-US" dirty="0" smtClean="0"/>
          </a:p>
          <a:p>
            <a:pPr lvl="2"/>
            <a:endParaRPr lang="es-MX" dirty="0"/>
          </a:p>
        </p:txBody>
      </p:sp>
      <p:sp>
        <p:nvSpPr>
          <p:cNvPr id="4" name="Slide Number Placeholder 3"/>
          <p:cNvSpPr>
            <a:spLocks noGrp="1"/>
          </p:cNvSpPr>
          <p:nvPr>
            <p:ph type="sldNum" sz="quarter" idx="12"/>
          </p:nvPr>
        </p:nvSpPr>
        <p:spPr/>
        <p:txBody>
          <a:bodyPr/>
          <a:lstStyle/>
          <a:p>
            <a:fld id="{A1C22E60-29BA-4788-AA5E-A2D1E7D1034A}" type="slidenum">
              <a:rPr lang="es-MX" smtClean="0"/>
              <a:t>6</a:t>
            </a:fld>
            <a:endParaRPr lang="es-MX" dirty="0"/>
          </a:p>
        </p:txBody>
      </p:sp>
    </p:spTree>
    <p:extLst>
      <p:ext uri="{BB962C8B-B14F-4D97-AF65-F5344CB8AC3E}">
        <p14:creationId xmlns:p14="http://schemas.microsoft.com/office/powerpoint/2010/main" val="1193550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Spatial Big Data Analytics</a:t>
            </a:r>
            <a:endParaRPr lang="en-US" dirty="0"/>
          </a:p>
        </p:txBody>
      </p:sp>
      <p:sp>
        <p:nvSpPr>
          <p:cNvPr id="3" name="Content Placeholder 2"/>
          <p:cNvSpPr>
            <a:spLocks noGrp="1"/>
          </p:cNvSpPr>
          <p:nvPr>
            <p:ph idx="1"/>
          </p:nvPr>
        </p:nvSpPr>
        <p:spPr>
          <a:xfrm>
            <a:off x="457200" y="1417638"/>
            <a:ext cx="8229600" cy="4876800"/>
          </a:xfrm>
        </p:spPr>
        <p:txBody>
          <a:bodyPr>
            <a:normAutofit fontScale="92500"/>
          </a:bodyPr>
          <a:lstStyle/>
          <a:p>
            <a:r>
              <a:rPr lang="en-US" dirty="0" smtClean="0"/>
              <a:t>Tobler’s </a:t>
            </a:r>
            <a:r>
              <a:rPr lang="en-US" dirty="0"/>
              <a:t>first law of </a:t>
            </a:r>
            <a:r>
              <a:rPr lang="en-US" dirty="0" smtClean="0"/>
              <a:t>geography</a:t>
            </a:r>
          </a:p>
          <a:p>
            <a:pPr lvl="1"/>
            <a:r>
              <a:rPr lang="en-US" dirty="0" smtClean="0"/>
              <a:t>“</a:t>
            </a:r>
            <a:r>
              <a:rPr lang="en-US" dirty="0"/>
              <a:t>Everything is related to everything else, but near things are more related than distant things</a:t>
            </a:r>
            <a:r>
              <a:rPr lang="en-US" dirty="0" smtClean="0"/>
              <a:t>.”</a:t>
            </a:r>
          </a:p>
          <a:p>
            <a:r>
              <a:rPr lang="en-US" dirty="0" smtClean="0"/>
              <a:t>Power of location</a:t>
            </a:r>
          </a:p>
          <a:p>
            <a:pPr lvl="1"/>
            <a:r>
              <a:rPr lang="en-US" dirty="0"/>
              <a:t>Location targeting </a:t>
            </a:r>
            <a:r>
              <a:rPr lang="en-US" dirty="0" smtClean="0"/>
              <a:t>improves </a:t>
            </a:r>
            <a:r>
              <a:rPr lang="en-US" dirty="0"/>
              <a:t>the performance of mobile advertising, e.g., </a:t>
            </a:r>
            <a:r>
              <a:rPr lang="en-US" dirty="0" smtClean="0"/>
              <a:t>Foursquare.</a:t>
            </a:r>
          </a:p>
          <a:p>
            <a:r>
              <a:rPr lang="en-US" dirty="0"/>
              <a:t>Grand challenges, such as sustainability and climate change, health, transnationally organized crime, energy, economic development, etc.</a:t>
            </a:r>
          </a:p>
          <a:p>
            <a:pPr lvl="1"/>
            <a:r>
              <a:rPr lang="en-US" dirty="0"/>
              <a:t>For example, eco-routing, rather than faster routing</a:t>
            </a:r>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A1C22E60-29BA-4788-AA5E-A2D1E7D1034A}" type="slidenum">
              <a:rPr lang="es-MX" smtClean="0"/>
              <a:t>7</a:t>
            </a:fld>
            <a:endParaRPr lang="es-MX" dirty="0"/>
          </a:p>
        </p:txBody>
      </p:sp>
    </p:spTree>
    <p:extLst>
      <p:ext uri="{BB962C8B-B14F-4D97-AF65-F5344CB8AC3E}">
        <p14:creationId xmlns:p14="http://schemas.microsoft.com/office/powerpoint/2010/main" val="5135138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Data-Driven, Real-Time Science</a:t>
            </a:r>
            <a:endParaRPr lang="en-US" dirty="0"/>
          </a:p>
        </p:txBody>
      </p:sp>
      <p:sp>
        <p:nvSpPr>
          <p:cNvPr id="3" name="Content Placeholder 2"/>
          <p:cNvSpPr>
            <a:spLocks noGrp="1"/>
          </p:cNvSpPr>
          <p:nvPr>
            <p:ph idx="1"/>
          </p:nvPr>
        </p:nvSpPr>
        <p:spPr>
          <a:xfrm>
            <a:off x="457200" y="1676400"/>
            <a:ext cx="8229600" cy="4267199"/>
          </a:xfrm>
        </p:spPr>
        <p:txBody>
          <a:bodyPr>
            <a:normAutofit fontScale="92500" lnSpcReduction="20000"/>
          </a:bodyPr>
          <a:lstStyle/>
          <a:p>
            <a:r>
              <a:rPr lang="en-US" dirty="0" smtClean="0"/>
              <a:t>New </a:t>
            </a:r>
            <a:r>
              <a:rPr lang="en-US" dirty="0"/>
              <a:t>types of geospatial data generated continuously at a very high speed; Need to look at the incoming data on the fly and make decisions in time (Lee and Kang, 2015).</a:t>
            </a:r>
          </a:p>
          <a:p>
            <a:pPr lvl="1"/>
            <a:r>
              <a:rPr lang="en-US" dirty="0"/>
              <a:t>Need interactive (real-time) or dynamic analysis on geospatial big data, such as complex event processing and spatial online analytical processing.</a:t>
            </a:r>
          </a:p>
          <a:p>
            <a:r>
              <a:rPr lang="en-US" dirty="0"/>
              <a:t>Data-intensive hypothesis </a:t>
            </a:r>
            <a:r>
              <a:rPr lang="en-US" dirty="0" smtClean="0"/>
              <a:t>generation (via </a:t>
            </a:r>
            <a:r>
              <a:rPr lang="en-US" dirty="0"/>
              <a:t>spatial statistics, machine learning, spatial data mining, and geo-visual </a:t>
            </a:r>
            <a:r>
              <a:rPr lang="en-US" dirty="0" smtClean="0"/>
              <a:t>analytics) and </a:t>
            </a:r>
            <a:r>
              <a:rPr lang="en-US" dirty="0"/>
              <a:t>A-B testing (</a:t>
            </a:r>
            <a:r>
              <a:rPr lang="en-US" dirty="0" smtClean="0"/>
              <a:t>Cugler, Oliver, Evans, Shekhar, and Medeiros, </a:t>
            </a:r>
            <a:r>
              <a:rPr lang="en-US" dirty="0"/>
              <a:t>2013).</a:t>
            </a:r>
          </a:p>
          <a:p>
            <a:endParaRPr lang="en-US" dirty="0"/>
          </a:p>
        </p:txBody>
      </p:sp>
      <p:sp>
        <p:nvSpPr>
          <p:cNvPr id="4" name="Slide Number Placeholder 3"/>
          <p:cNvSpPr>
            <a:spLocks noGrp="1"/>
          </p:cNvSpPr>
          <p:nvPr>
            <p:ph type="sldNum" sz="quarter" idx="12"/>
          </p:nvPr>
        </p:nvSpPr>
        <p:spPr/>
        <p:txBody>
          <a:bodyPr/>
          <a:lstStyle/>
          <a:p>
            <a:fld id="{A1C22E60-29BA-4788-AA5E-A2D1E7D1034A}" type="slidenum">
              <a:rPr lang="es-MX" smtClean="0"/>
              <a:t>8</a:t>
            </a:fld>
            <a:endParaRPr lang="es-MX" dirty="0"/>
          </a:p>
        </p:txBody>
      </p:sp>
    </p:spTree>
    <p:extLst>
      <p:ext uri="{BB962C8B-B14F-4D97-AF65-F5344CB8AC3E}">
        <p14:creationId xmlns:p14="http://schemas.microsoft.com/office/powerpoint/2010/main" val="832899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84138"/>
            <a:ext cx="8229600" cy="1143000"/>
          </a:xfrm>
        </p:spPr>
        <p:txBody>
          <a:bodyPr/>
          <a:lstStyle/>
          <a:p>
            <a:pPr algn="l"/>
            <a:r>
              <a:rPr lang="en-US" altLang="en-US" dirty="0" smtClean="0">
                <a:cs typeface="MS PGothic" panose="020B0600070205080204" pitchFamily="34" charset="-128"/>
              </a:rPr>
              <a:t>Data Production</a:t>
            </a:r>
          </a:p>
        </p:txBody>
      </p:sp>
      <p:sp>
        <p:nvSpPr>
          <p:cNvPr id="16" name="Rounded Rectangle 15"/>
          <p:cNvSpPr>
            <a:spLocks noChangeArrowheads="1"/>
          </p:cNvSpPr>
          <p:nvPr/>
        </p:nvSpPr>
        <p:spPr bwMode="auto">
          <a:xfrm>
            <a:off x="1301750" y="1920875"/>
            <a:ext cx="1651000" cy="1524000"/>
          </a:xfrm>
          <a:prstGeom prst="roundRect">
            <a:avLst>
              <a:gd name="adj" fmla="val 16667"/>
            </a:avLst>
          </a:prstGeom>
          <a:solidFill>
            <a:srgbClr val="FFFFFF"/>
          </a:solidFill>
          <a:ln w="9525">
            <a:solidFill>
              <a:srgbClr val="4A7EBB"/>
            </a:solidFill>
            <a:round/>
            <a:headEnd/>
            <a:tailEnd/>
          </a:ln>
          <a:effectLst>
            <a:outerShdw blurRad="40000" dist="23000" dir="5400000" rotWithShape="0">
              <a:srgbClr val="808080">
                <a:alpha val="34998"/>
              </a:srgbClr>
            </a:outerShdw>
          </a:effectLst>
        </p:spPr>
        <p:txBody>
          <a:bodyPr anchor="ctr"/>
          <a:lstStyle/>
          <a:p>
            <a:pPr algn="ctr">
              <a:defRPr/>
            </a:pPr>
            <a:r>
              <a:rPr lang="en-US" dirty="0">
                <a:latin typeface="+mn-lt"/>
                <a:ea typeface="+mn-ea"/>
              </a:rPr>
              <a:t>Science</a:t>
            </a:r>
          </a:p>
          <a:p>
            <a:pPr algn="ctr">
              <a:defRPr/>
            </a:pPr>
            <a:endParaRPr lang="en-US" dirty="0">
              <a:latin typeface="+mn-lt"/>
              <a:ea typeface="+mn-ea"/>
            </a:endParaRPr>
          </a:p>
          <a:p>
            <a:pPr algn="ctr">
              <a:defRPr/>
            </a:pPr>
            <a:endParaRPr lang="en-US" dirty="0">
              <a:latin typeface="+mn-lt"/>
              <a:ea typeface="+mn-ea"/>
            </a:endParaRPr>
          </a:p>
        </p:txBody>
      </p:sp>
      <p:sp>
        <p:nvSpPr>
          <p:cNvPr id="17" name="Rounded Rectangle 16"/>
          <p:cNvSpPr>
            <a:spLocks noChangeArrowheads="1"/>
          </p:cNvSpPr>
          <p:nvPr/>
        </p:nvSpPr>
        <p:spPr bwMode="auto">
          <a:xfrm>
            <a:off x="1301750" y="4216400"/>
            <a:ext cx="1898650" cy="1524000"/>
          </a:xfrm>
          <a:prstGeom prst="roundRect">
            <a:avLst>
              <a:gd name="adj" fmla="val 16667"/>
            </a:avLst>
          </a:prstGeom>
          <a:solidFill>
            <a:srgbClr val="FFFFFF"/>
          </a:solidFill>
          <a:ln w="9525">
            <a:solidFill>
              <a:srgbClr val="4A7EBB"/>
            </a:solidFill>
            <a:round/>
            <a:headEnd/>
            <a:tailEnd/>
          </a:ln>
          <a:effectLst>
            <a:outerShdw blurRad="40000" dist="23000" dir="5400000" rotWithShape="0">
              <a:srgbClr val="808080">
                <a:alpha val="34998"/>
              </a:srgbClr>
            </a:outerShdw>
          </a:effectLst>
        </p:spPr>
        <p:txBody>
          <a:bodyPr anchor="ctr"/>
          <a:lstStyle/>
          <a:p>
            <a:pPr algn="ctr">
              <a:defRPr/>
            </a:pPr>
            <a:r>
              <a:rPr lang="en-US" dirty="0">
                <a:solidFill>
                  <a:srgbClr val="000000"/>
                </a:solidFill>
                <a:latin typeface="+mn-lt"/>
                <a:ea typeface="+mn-ea"/>
              </a:rPr>
              <a:t>Knowledge</a:t>
            </a:r>
          </a:p>
          <a:p>
            <a:pPr algn="ctr">
              <a:defRPr/>
            </a:pPr>
            <a:r>
              <a:rPr lang="en-US" dirty="0">
                <a:solidFill>
                  <a:srgbClr val="000000"/>
                </a:solidFill>
                <a:latin typeface="+mn-lt"/>
                <a:ea typeface="+mn-ea"/>
              </a:rPr>
              <a:t>Production</a:t>
            </a:r>
          </a:p>
        </p:txBody>
      </p:sp>
      <p:sp>
        <p:nvSpPr>
          <p:cNvPr id="19" name="Rounded Rectangle 18"/>
          <p:cNvSpPr>
            <a:spLocks noChangeArrowheads="1"/>
          </p:cNvSpPr>
          <p:nvPr/>
        </p:nvSpPr>
        <p:spPr bwMode="auto">
          <a:xfrm>
            <a:off x="6992938" y="4216400"/>
            <a:ext cx="1909762" cy="1524000"/>
          </a:xfrm>
          <a:prstGeom prst="roundRect">
            <a:avLst>
              <a:gd name="adj" fmla="val 16667"/>
            </a:avLst>
          </a:prstGeom>
          <a:solidFill>
            <a:srgbClr val="FFFFFF"/>
          </a:solidFill>
          <a:ln w="9525">
            <a:solidFill>
              <a:srgbClr val="000000"/>
            </a:solidFill>
            <a:round/>
            <a:headEnd/>
            <a:tailEnd/>
          </a:ln>
          <a:effectLst>
            <a:outerShdw blurRad="40000" dist="23000" dir="5400000" rotWithShape="0">
              <a:srgbClr val="808080">
                <a:alpha val="34998"/>
              </a:srgbClr>
            </a:outerShdw>
          </a:effectLst>
        </p:spPr>
        <p:txBody>
          <a:bodyPr anchor="ctr"/>
          <a:lstStyle/>
          <a:p>
            <a:pPr algn="ctr">
              <a:defRPr/>
            </a:pPr>
            <a:r>
              <a:rPr lang="en-US" dirty="0">
                <a:solidFill>
                  <a:srgbClr val="000000"/>
                </a:solidFill>
                <a:latin typeface="+mn-lt"/>
                <a:ea typeface="+mn-ea"/>
              </a:rPr>
              <a:t>Data</a:t>
            </a:r>
          </a:p>
          <a:p>
            <a:pPr algn="ctr">
              <a:defRPr/>
            </a:pPr>
            <a:r>
              <a:rPr lang="en-US" dirty="0">
                <a:solidFill>
                  <a:srgbClr val="000000"/>
                </a:solidFill>
                <a:latin typeface="+mn-lt"/>
                <a:ea typeface="+mn-ea"/>
              </a:rPr>
              <a:t>Production</a:t>
            </a:r>
          </a:p>
        </p:txBody>
      </p:sp>
      <p:sp>
        <p:nvSpPr>
          <p:cNvPr id="29701" name="TextBox 21"/>
          <p:cNvSpPr txBox="1">
            <a:spLocks noChangeArrowheads="1"/>
          </p:cNvSpPr>
          <p:nvPr/>
        </p:nvSpPr>
        <p:spPr bwMode="auto">
          <a:xfrm>
            <a:off x="1524000" y="1419225"/>
            <a:ext cx="15351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dirty="0">
                <a:solidFill>
                  <a:schemeClr val="bg1"/>
                </a:solidFill>
              </a:rPr>
              <a:t>Traditional</a:t>
            </a:r>
          </a:p>
        </p:txBody>
      </p:sp>
      <p:sp>
        <p:nvSpPr>
          <p:cNvPr id="29702" name="TextBox 22"/>
          <p:cNvSpPr txBox="1">
            <a:spLocks noChangeArrowheads="1"/>
          </p:cNvSpPr>
          <p:nvPr/>
        </p:nvSpPr>
        <p:spPr bwMode="auto">
          <a:xfrm>
            <a:off x="5740400" y="1419225"/>
            <a:ext cx="1527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dirty="0">
                <a:solidFill>
                  <a:schemeClr val="bg1"/>
                </a:solidFill>
              </a:rPr>
              <a:t>Digital Age</a:t>
            </a:r>
          </a:p>
        </p:txBody>
      </p:sp>
      <p:cxnSp>
        <p:nvCxnSpPr>
          <p:cNvPr id="25" name="Straight Arrow Connector 24"/>
          <p:cNvCxnSpPr>
            <a:cxnSpLocks noChangeShapeType="1"/>
            <a:stCxn id="16" idx="2"/>
            <a:endCxn id="17" idx="0"/>
          </p:cNvCxnSpPr>
          <p:nvPr/>
        </p:nvCxnSpPr>
        <p:spPr bwMode="auto">
          <a:xfrm>
            <a:off x="2127250" y="3444875"/>
            <a:ext cx="123825" cy="771525"/>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9" name="Heart 28"/>
          <p:cNvSpPr>
            <a:spLocks/>
          </p:cNvSpPr>
          <p:nvPr/>
        </p:nvSpPr>
        <p:spPr bwMode="auto">
          <a:xfrm>
            <a:off x="1847850" y="2730500"/>
            <a:ext cx="873125" cy="571500"/>
          </a:xfrm>
          <a:custGeom>
            <a:avLst/>
            <a:gdLst>
              <a:gd name="T0" fmla="*/ 436563 w 873125"/>
              <a:gd name="T1" fmla="*/ 142875 h 571500"/>
              <a:gd name="T2" fmla="*/ 436563 w 873125"/>
              <a:gd name="T3" fmla="*/ 571500 h 571500"/>
              <a:gd name="T4" fmla="*/ 436563 w 873125"/>
              <a:gd name="T5" fmla="*/ 142875 h 571500"/>
              <a:gd name="T6" fmla="*/ 0 60000 65536"/>
              <a:gd name="T7" fmla="*/ 0 60000 65536"/>
              <a:gd name="T8" fmla="*/ 0 60000 65536"/>
              <a:gd name="T9" fmla="*/ 0 w 873125"/>
              <a:gd name="T10" fmla="*/ 0 h 571500"/>
              <a:gd name="T11" fmla="*/ 873125 w 873125"/>
              <a:gd name="T12" fmla="*/ 571500 h 571500"/>
            </a:gdLst>
            <a:ahLst/>
            <a:cxnLst>
              <a:cxn ang="T6">
                <a:pos x="T0" y="T1"/>
              </a:cxn>
              <a:cxn ang="T7">
                <a:pos x="T2" y="T3"/>
              </a:cxn>
              <a:cxn ang="T8">
                <a:pos x="T4" y="T5"/>
              </a:cxn>
            </a:cxnLst>
            <a:rect l="T9" t="T10" r="T11" b="T12"/>
            <a:pathLst>
              <a:path w="873125" h="571500">
                <a:moveTo>
                  <a:pt x="436563" y="142875"/>
                </a:moveTo>
                <a:cubicBezTo>
                  <a:pt x="618464" y="-190500"/>
                  <a:pt x="1327878" y="142875"/>
                  <a:pt x="436563" y="571500"/>
                </a:cubicBezTo>
                <a:cubicBezTo>
                  <a:pt x="-454753" y="142875"/>
                  <a:pt x="254661" y="-190500"/>
                  <a:pt x="436563" y="142875"/>
                </a:cubicBezTo>
                <a:close/>
              </a:path>
            </a:pathLst>
          </a:custGeom>
          <a:solidFill>
            <a:srgbClr val="FFFFFF"/>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r>
              <a:rPr lang="en-US" dirty="0">
                <a:solidFill>
                  <a:srgbClr val="000000"/>
                </a:solidFill>
                <a:latin typeface="+mn-lt"/>
                <a:ea typeface="+mn-ea"/>
              </a:rPr>
              <a:t>Data</a:t>
            </a:r>
          </a:p>
        </p:txBody>
      </p:sp>
      <p:sp>
        <p:nvSpPr>
          <p:cNvPr id="30" name="Rounded Rectangle 29"/>
          <p:cNvSpPr>
            <a:spLocks noChangeArrowheads="1"/>
          </p:cNvSpPr>
          <p:nvPr/>
        </p:nvSpPr>
        <p:spPr bwMode="auto">
          <a:xfrm>
            <a:off x="5654675" y="1968500"/>
            <a:ext cx="1651000" cy="1524000"/>
          </a:xfrm>
          <a:prstGeom prst="roundRect">
            <a:avLst>
              <a:gd name="adj" fmla="val 16667"/>
            </a:avLst>
          </a:prstGeom>
          <a:solidFill>
            <a:srgbClr val="FFFFFF"/>
          </a:solidFill>
          <a:ln w="9525">
            <a:solidFill>
              <a:srgbClr val="4A7EBB"/>
            </a:solidFill>
            <a:round/>
            <a:headEnd/>
            <a:tailEnd/>
          </a:ln>
          <a:effectLst>
            <a:outerShdw blurRad="40000" dist="23000" dir="5400000" rotWithShape="0">
              <a:srgbClr val="808080">
                <a:alpha val="34998"/>
              </a:srgbClr>
            </a:outerShdw>
          </a:effectLst>
        </p:spPr>
        <p:txBody>
          <a:bodyPr anchor="ctr"/>
          <a:lstStyle/>
          <a:p>
            <a:pPr algn="ctr">
              <a:defRPr/>
            </a:pPr>
            <a:r>
              <a:rPr lang="en-US" dirty="0">
                <a:latin typeface="+mn-lt"/>
                <a:ea typeface="+mn-ea"/>
              </a:rPr>
              <a:t>Science</a:t>
            </a:r>
          </a:p>
          <a:p>
            <a:pPr algn="ctr">
              <a:defRPr/>
            </a:pPr>
            <a:endParaRPr lang="en-US" dirty="0">
              <a:latin typeface="+mn-lt"/>
              <a:ea typeface="+mn-ea"/>
            </a:endParaRPr>
          </a:p>
          <a:p>
            <a:pPr algn="ctr">
              <a:defRPr/>
            </a:pPr>
            <a:endParaRPr lang="en-US" dirty="0">
              <a:latin typeface="+mn-lt"/>
              <a:ea typeface="+mn-ea"/>
            </a:endParaRPr>
          </a:p>
        </p:txBody>
      </p:sp>
      <p:sp>
        <p:nvSpPr>
          <p:cNvPr id="31" name="Heart 30"/>
          <p:cNvSpPr>
            <a:spLocks/>
          </p:cNvSpPr>
          <p:nvPr/>
        </p:nvSpPr>
        <p:spPr bwMode="auto">
          <a:xfrm>
            <a:off x="6200775" y="2778125"/>
            <a:ext cx="873125" cy="571500"/>
          </a:xfrm>
          <a:custGeom>
            <a:avLst/>
            <a:gdLst>
              <a:gd name="T0" fmla="*/ 436563 w 873125"/>
              <a:gd name="T1" fmla="*/ 142875 h 571500"/>
              <a:gd name="T2" fmla="*/ 436563 w 873125"/>
              <a:gd name="T3" fmla="*/ 571500 h 571500"/>
              <a:gd name="T4" fmla="*/ 436563 w 873125"/>
              <a:gd name="T5" fmla="*/ 142875 h 571500"/>
              <a:gd name="T6" fmla="*/ 0 60000 65536"/>
              <a:gd name="T7" fmla="*/ 0 60000 65536"/>
              <a:gd name="T8" fmla="*/ 0 60000 65536"/>
              <a:gd name="T9" fmla="*/ 0 w 873125"/>
              <a:gd name="T10" fmla="*/ 0 h 571500"/>
              <a:gd name="T11" fmla="*/ 873125 w 873125"/>
              <a:gd name="T12" fmla="*/ 571500 h 571500"/>
            </a:gdLst>
            <a:ahLst/>
            <a:cxnLst>
              <a:cxn ang="T6">
                <a:pos x="T0" y="T1"/>
              </a:cxn>
              <a:cxn ang="T7">
                <a:pos x="T2" y="T3"/>
              </a:cxn>
              <a:cxn ang="T8">
                <a:pos x="T4" y="T5"/>
              </a:cxn>
            </a:cxnLst>
            <a:rect l="T9" t="T10" r="T11" b="T12"/>
            <a:pathLst>
              <a:path w="873125" h="571500">
                <a:moveTo>
                  <a:pt x="436563" y="142875"/>
                </a:moveTo>
                <a:cubicBezTo>
                  <a:pt x="618464" y="-190500"/>
                  <a:pt x="1327878" y="142875"/>
                  <a:pt x="436563" y="571500"/>
                </a:cubicBezTo>
                <a:cubicBezTo>
                  <a:pt x="-454753" y="142875"/>
                  <a:pt x="254661" y="-190500"/>
                  <a:pt x="436563" y="142875"/>
                </a:cubicBezTo>
                <a:close/>
              </a:path>
            </a:pathLst>
          </a:custGeom>
          <a:solidFill>
            <a:srgbClr val="FFFFFF"/>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r>
              <a:rPr lang="en-US" dirty="0">
                <a:solidFill>
                  <a:srgbClr val="000000"/>
                </a:solidFill>
                <a:latin typeface="+mn-lt"/>
                <a:ea typeface="+mn-ea"/>
              </a:rPr>
              <a:t>Data</a:t>
            </a:r>
          </a:p>
        </p:txBody>
      </p:sp>
      <p:cxnSp>
        <p:nvCxnSpPr>
          <p:cNvPr id="32" name="Straight Arrow Connector 31"/>
          <p:cNvCxnSpPr>
            <a:cxnSpLocks noChangeShapeType="1"/>
          </p:cNvCxnSpPr>
          <p:nvPr/>
        </p:nvCxnSpPr>
        <p:spPr bwMode="auto">
          <a:xfrm flipH="1">
            <a:off x="5881688" y="3492500"/>
            <a:ext cx="446087" cy="72390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3" name="Straight Arrow Connector 32"/>
          <p:cNvCxnSpPr>
            <a:cxnSpLocks noChangeShapeType="1"/>
          </p:cNvCxnSpPr>
          <p:nvPr/>
        </p:nvCxnSpPr>
        <p:spPr bwMode="auto">
          <a:xfrm>
            <a:off x="6854825" y="3492500"/>
            <a:ext cx="574675" cy="72390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6" name="Rounded Rectangle 35"/>
          <p:cNvSpPr>
            <a:spLocks noChangeArrowheads="1"/>
          </p:cNvSpPr>
          <p:nvPr/>
        </p:nvSpPr>
        <p:spPr bwMode="auto">
          <a:xfrm>
            <a:off x="4521200" y="4216400"/>
            <a:ext cx="1895475" cy="1524000"/>
          </a:xfrm>
          <a:prstGeom prst="roundRect">
            <a:avLst>
              <a:gd name="adj" fmla="val 16667"/>
            </a:avLst>
          </a:prstGeom>
          <a:solidFill>
            <a:srgbClr val="FFFFFF"/>
          </a:solidFill>
          <a:ln w="9525">
            <a:solidFill>
              <a:srgbClr val="4A7EBB"/>
            </a:solidFill>
            <a:round/>
            <a:headEnd/>
            <a:tailEnd/>
          </a:ln>
          <a:effectLst>
            <a:outerShdw blurRad="40000" dist="23000" dir="5400000" rotWithShape="0">
              <a:srgbClr val="808080">
                <a:alpha val="34998"/>
              </a:srgbClr>
            </a:outerShdw>
          </a:effectLst>
        </p:spPr>
        <p:txBody>
          <a:bodyPr anchor="ctr"/>
          <a:lstStyle/>
          <a:p>
            <a:pPr algn="ctr">
              <a:defRPr/>
            </a:pPr>
            <a:r>
              <a:rPr lang="en-US" dirty="0">
                <a:solidFill>
                  <a:srgbClr val="000000"/>
                </a:solidFill>
                <a:latin typeface="+mn-lt"/>
                <a:ea typeface="+mn-ea"/>
              </a:rPr>
              <a:t>Knowledge</a:t>
            </a:r>
          </a:p>
          <a:p>
            <a:pPr algn="ctr">
              <a:defRPr/>
            </a:pPr>
            <a:r>
              <a:rPr lang="en-US" dirty="0">
                <a:solidFill>
                  <a:srgbClr val="000000"/>
                </a:solidFill>
                <a:latin typeface="+mn-lt"/>
                <a:ea typeface="+mn-ea"/>
              </a:rPr>
              <a:t>Production</a:t>
            </a:r>
          </a:p>
        </p:txBody>
      </p:sp>
      <p:cxnSp>
        <p:nvCxnSpPr>
          <p:cNvPr id="4" name="Straight Arrow Connector 3"/>
          <p:cNvCxnSpPr>
            <a:cxnSpLocks noChangeShapeType="1"/>
          </p:cNvCxnSpPr>
          <p:nvPr/>
        </p:nvCxnSpPr>
        <p:spPr bwMode="auto">
          <a:xfrm>
            <a:off x="6416675" y="4838700"/>
            <a:ext cx="627063" cy="0"/>
          </a:xfrm>
          <a:prstGeom prst="straightConnector1">
            <a:avLst/>
          </a:prstGeom>
          <a:noFill/>
          <a:ln w="25400">
            <a:solidFill>
              <a:schemeClr val="tx1"/>
            </a:solidFill>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 name="Rounded Rectangle 4"/>
          <p:cNvSpPr>
            <a:spLocks noChangeArrowheads="1"/>
          </p:cNvSpPr>
          <p:nvPr/>
        </p:nvSpPr>
        <p:spPr bwMode="auto">
          <a:xfrm>
            <a:off x="6908800" y="4089400"/>
            <a:ext cx="2095500" cy="1790700"/>
          </a:xfrm>
          <a:prstGeom prst="roundRect">
            <a:avLst>
              <a:gd name="adj" fmla="val 16667"/>
            </a:avLst>
          </a:prstGeom>
          <a:noFill/>
          <a:ln w="57150">
            <a:solidFill>
              <a:srgbClr val="FF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dirty="0">
              <a:solidFill>
                <a:schemeClr val="lt1"/>
              </a:solidFill>
              <a:latin typeface="+mn-lt"/>
              <a:ea typeface="+mn-ea"/>
            </a:endParaRPr>
          </a:p>
        </p:txBody>
      </p:sp>
      <p:sp>
        <p:nvSpPr>
          <p:cNvPr id="2" name="Slide Number Placeholder 1"/>
          <p:cNvSpPr>
            <a:spLocks noGrp="1"/>
          </p:cNvSpPr>
          <p:nvPr>
            <p:ph type="sldNum" sz="quarter" idx="12"/>
          </p:nvPr>
        </p:nvSpPr>
        <p:spPr/>
        <p:txBody>
          <a:bodyPr/>
          <a:lstStyle/>
          <a:p>
            <a:fld id="{A1C22E60-29BA-4788-AA5E-A2D1E7D1034A}" type="slidenum">
              <a:rPr lang="es-MX" smtClean="0"/>
              <a:t>9</a:t>
            </a:fld>
            <a:endParaRPr lang="es-MX" dirty="0"/>
          </a:p>
        </p:txBody>
      </p:sp>
    </p:spTree>
    <p:extLst>
      <p:ext uri="{BB962C8B-B14F-4D97-AF65-F5344CB8AC3E}">
        <p14:creationId xmlns:p14="http://schemas.microsoft.com/office/powerpoint/2010/main" val="38393019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964</TotalTime>
  <Words>1629</Words>
  <Application>Microsoft Office PowerPoint</Application>
  <PresentationFormat>On-screen Show (4:3)</PresentationFormat>
  <Paragraphs>178</Paragraphs>
  <Slides>21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MS PGothic</vt:lpstr>
      <vt:lpstr>Arial</vt:lpstr>
      <vt:lpstr>Calibri</vt:lpstr>
      <vt:lpstr>Office Theme</vt:lpstr>
      <vt:lpstr>Intersection of Big Data, Analytics, and GIS</vt:lpstr>
      <vt:lpstr>Definition of Spatial Big Data</vt:lpstr>
      <vt:lpstr>Sources of Spatial Big Data</vt:lpstr>
      <vt:lpstr>Five V’s of Spatial Big Data</vt:lpstr>
      <vt:lpstr>Five V’s of Spatial Big Data (cont.)</vt:lpstr>
      <vt:lpstr>Five V’s of Spatial Big Data</vt:lpstr>
      <vt:lpstr>Spatial Big Data Analytics</vt:lpstr>
      <vt:lpstr>Data-Driven, Real-Time Science</vt:lpstr>
      <vt:lpstr>Data Production</vt:lpstr>
      <vt:lpstr>Data Practices</vt:lpstr>
      <vt:lpstr>Spatial Big Data Platforms</vt:lpstr>
      <vt:lpstr>Spatial Big Data Platforms: Other Examples</vt:lpstr>
      <vt:lpstr>Spatial Big Data – Example of Locations and Movement of Central New York City Taxicabs, based on space, time, and attributes</vt:lpstr>
      <vt:lpstr>New York City Taxi example – further capabilities</vt:lpstr>
      <vt:lpstr>Spatial Big Data –  Example of Obama vs. Romney Tweets</vt:lpstr>
      <vt:lpstr>Example: Spatial Big Data for 2012 Presidential Election</vt:lpstr>
      <vt:lpstr>Applications of Spatial Big Data and Analytics</vt:lpstr>
      <vt:lpstr>Lack of Research on  Spatial Big Data and Analytics</vt:lpstr>
      <vt:lpstr>Current Gaps and Limitations</vt:lpstr>
      <vt:lpstr>Current Gaps and Limitations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Data, Analytics, and GIS</dc:title>
  <dc:creator>James Pick</dc:creator>
  <cp:lastModifiedBy>Pick James</cp:lastModifiedBy>
  <cp:revision>45</cp:revision>
  <cp:lastPrinted>2015-07-07T22:24:26Z</cp:lastPrinted>
  <dcterms:created xsi:type="dcterms:W3CDTF">2015-06-30T16:27:55Z</dcterms:created>
  <dcterms:modified xsi:type="dcterms:W3CDTF">2015-08-02T16:12:57Z</dcterms:modified>
</cp:coreProperties>
</file>