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821" r:id="rId1"/>
  </p:sldMasterIdLst>
  <p:notesMasterIdLst>
    <p:notesMasterId r:id="rId44"/>
  </p:notesMasterIdLst>
  <p:handoutMasterIdLst>
    <p:handoutMasterId r:id="rId45"/>
  </p:handoutMasterIdLst>
  <p:sldIdLst>
    <p:sldId id="256" r:id="rId2"/>
    <p:sldId id="342" r:id="rId3"/>
    <p:sldId id="278" r:id="rId4"/>
    <p:sldId id="302" r:id="rId5"/>
    <p:sldId id="377" r:id="rId6"/>
    <p:sldId id="376" r:id="rId7"/>
    <p:sldId id="306" r:id="rId8"/>
    <p:sldId id="375" r:id="rId9"/>
    <p:sldId id="307" r:id="rId10"/>
    <p:sldId id="314" r:id="rId11"/>
    <p:sldId id="368" r:id="rId12"/>
    <p:sldId id="310" r:id="rId13"/>
    <p:sldId id="311" r:id="rId14"/>
    <p:sldId id="379" r:id="rId15"/>
    <p:sldId id="323" r:id="rId16"/>
    <p:sldId id="319" r:id="rId17"/>
    <p:sldId id="318" r:id="rId18"/>
    <p:sldId id="316" r:id="rId19"/>
    <p:sldId id="317" r:id="rId20"/>
    <p:sldId id="365" r:id="rId21"/>
    <p:sldId id="380" r:id="rId22"/>
    <p:sldId id="324" r:id="rId23"/>
    <p:sldId id="382" r:id="rId24"/>
    <p:sldId id="378" r:id="rId25"/>
    <p:sldId id="312" r:id="rId26"/>
    <p:sldId id="373" r:id="rId27"/>
    <p:sldId id="313" r:id="rId28"/>
    <p:sldId id="369" r:id="rId29"/>
    <p:sldId id="327" r:id="rId30"/>
    <p:sldId id="383" r:id="rId31"/>
    <p:sldId id="384" r:id="rId32"/>
    <p:sldId id="385" r:id="rId33"/>
    <p:sldId id="386" r:id="rId34"/>
    <p:sldId id="387" r:id="rId35"/>
    <p:sldId id="381" r:id="rId36"/>
    <p:sldId id="321" r:id="rId37"/>
    <p:sldId id="325" r:id="rId38"/>
    <p:sldId id="345" r:id="rId39"/>
    <p:sldId id="326" r:id="rId40"/>
    <p:sldId id="372" r:id="rId41"/>
    <p:sldId id="304" r:id="rId42"/>
    <p:sldId id="341" r:id="rId43"/>
  </p:sldIdLst>
  <p:sldSz cx="12192000" cy="6858000"/>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oster, Lauren" initials="WL" lastIdx="1" clrIdx="0">
    <p:extLst>
      <p:ext uri="{19B8F6BF-5375-455C-9EA6-DF929625EA0E}">
        <p15:presenceInfo xmlns:p15="http://schemas.microsoft.com/office/powerpoint/2012/main" userId="S::lauren_wooster@redlands.edu::284b9cc6-836a-4a49-aa12-70e1f90adf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4E2D"/>
    <a:srgbClr val="FF9900"/>
    <a:srgbClr val="A50021"/>
    <a:srgbClr val="FFFF00"/>
    <a:srgbClr val="FFCC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6" autoAdjust="0"/>
    <p:restoredTop sz="94595" autoAdjust="0"/>
  </p:normalViewPr>
  <p:slideViewPr>
    <p:cSldViewPr>
      <p:cViewPr varScale="1">
        <p:scale>
          <a:sx n="96" d="100"/>
          <a:sy n="96" d="100"/>
        </p:scale>
        <p:origin x="776" y="168"/>
      </p:cViewPr>
      <p:guideLst>
        <p:guide orient="horz" pos="2160"/>
        <p:guide pos="3840"/>
      </p:guideLst>
    </p:cSldViewPr>
  </p:slideViewPr>
  <p:outlineViewPr>
    <p:cViewPr>
      <p:scale>
        <a:sx n="33" d="100"/>
        <a:sy n="33" d="100"/>
      </p:scale>
      <p:origin x="0" y="232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2-18T14:03:56.678" idx="1">
    <p:pos x="10" y="10"/>
    <p:text>Is this the most accurate title? It seems like... yes? Maybe something more like - "Maintaining status as an Intl. student" </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3075" name="Rectangle 3"/>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3076"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3077" name="Rectangle 5"/>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146E5675-3728-467B-8001-585D9F7A2F12}" type="slidenum">
              <a:rPr lang="en-US"/>
              <a:pPr>
                <a:defRPr/>
              </a:pPr>
              <a:t>‹#›</a:t>
            </a:fld>
            <a:endParaRPr lang="en-US"/>
          </a:p>
        </p:txBody>
      </p:sp>
    </p:spTree>
    <p:extLst>
      <p:ext uri="{BB962C8B-B14F-4D97-AF65-F5344CB8AC3E}">
        <p14:creationId xmlns:p14="http://schemas.microsoft.com/office/powerpoint/2010/main" val="4253086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12291"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5427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12295"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3EA3A1D2-1E5D-4E16-834E-67BA1B7A5263}" type="slidenum">
              <a:rPr lang="en-US"/>
              <a:pPr>
                <a:defRPr/>
              </a:pPr>
              <a:t>‹#›</a:t>
            </a:fld>
            <a:endParaRPr lang="en-US"/>
          </a:p>
        </p:txBody>
      </p:sp>
    </p:spTree>
    <p:extLst>
      <p:ext uri="{BB962C8B-B14F-4D97-AF65-F5344CB8AC3E}">
        <p14:creationId xmlns:p14="http://schemas.microsoft.com/office/powerpoint/2010/main" val="17415480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Arial" charset="0"/>
      </a:defRPr>
    </a:lvl1pPr>
    <a:lvl2pPr marL="457200" algn="l" rtl="0" eaLnBrk="0" fontAlgn="base" hangingPunct="0">
      <a:spcBef>
        <a:spcPct val="30000"/>
      </a:spcBef>
      <a:spcAft>
        <a:spcPct val="0"/>
      </a:spcAft>
      <a:defRPr sz="1200" kern="1200">
        <a:solidFill>
          <a:schemeClr val="tx1"/>
        </a:solidFill>
        <a:latin typeface="Times"/>
        <a:ea typeface="+mn-ea"/>
        <a:cs typeface="Arial" charset="0"/>
      </a:defRPr>
    </a:lvl2pPr>
    <a:lvl3pPr marL="914400" algn="l" rtl="0" eaLnBrk="0" fontAlgn="base" hangingPunct="0">
      <a:spcBef>
        <a:spcPct val="30000"/>
      </a:spcBef>
      <a:spcAft>
        <a:spcPct val="0"/>
      </a:spcAft>
      <a:defRPr sz="1200" kern="1200">
        <a:solidFill>
          <a:schemeClr val="tx1"/>
        </a:solidFill>
        <a:latin typeface="Times"/>
        <a:ea typeface="+mn-ea"/>
        <a:cs typeface="Arial" charset="0"/>
      </a:defRPr>
    </a:lvl3pPr>
    <a:lvl4pPr marL="1371600" algn="l" rtl="0" eaLnBrk="0" fontAlgn="base" hangingPunct="0">
      <a:spcBef>
        <a:spcPct val="30000"/>
      </a:spcBef>
      <a:spcAft>
        <a:spcPct val="0"/>
      </a:spcAft>
      <a:defRPr sz="1200" kern="1200">
        <a:solidFill>
          <a:schemeClr val="tx1"/>
        </a:solidFill>
        <a:latin typeface="Times"/>
        <a:ea typeface="+mn-ea"/>
        <a:cs typeface="Arial" charset="0"/>
      </a:defRPr>
    </a:lvl4pPr>
    <a:lvl5pPr marL="1828800" algn="l" rtl="0" eaLnBrk="0" fontAlgn="base" hangingPunct="0">
      <a:spcBef>
        <a:spcPct val="30000"/>
      </a:spcBef>
      <a:spcAft>
        <a:spcPct val="0"/>
      </a:spcAft>
      <a:defRPr sz="1200" kern="1200">
        <a:solidFill>
          <a:schemeClr val="tx1"/>
        </a:solidFill>
        <a:latin typeface="Times"/>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535E5AD6-2197-4887-9068-F722AC667F0C}" type="slidenum">
              <a:rPr lang="en-US" altLang="en-US" smtClean="0"/>
              <a:pPr/>
              <a:t>1</a:t>
            </a:fld>
            <a:endParaRPr lang="en-US" altLang="en-US"/>
          </a:p>
        </p:txBody>
      </p:sp>
      <p:sp>
        <p:nvSpPr>
          <p:cNvPr id="55299" name="Rectangle 2"/>
          <p:cNvSpPr>
            <a:spLocks noGrp="1" noRot="1" noChangeAspect="1" noChangeArrowheads="1" noTextEdit="1"/>
          </p:cNvSpPr>
          <p:nvPr>
            <p:ph type="sldImg"/>
          </p:nvPr>
        </p:nvSpPr>
        <p:spPr>
          <a:xfrm>
            <a:off x="406400" y="696913"/>
            <a:ext cx="6197600" cy="3486150"/>
          </a:xfrm>
          <a:ln/>
        </p:spPr>
      </p:sp>
      <p:sp>
        <p:nvSpPr>
          <p:cNvPr id="5530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miter lim="800000"/>
            <a:headEnd/>
            <a:tailEnd/>
          </a:ln>
        </p:spPr>
        <p:txBody>
          <a:bodyPr/>
          <a:lstStyle/>
          <a:p>
            <a:fld id="{3624572C-B748-4565-B004-57783A4FB8F5}" type="slidenum">
              <a:rPr lang="en-US" altLang="en-US" smtClean="0"/>
              <a:pPr/>
              <a:t>13</a:t>
            </a:fld>
            <a:endParaRPr lang="en-US" altLang="en-US"/>
          </a:p>
        </p:txBody>
      </p:sp>
      <p:sp>
        <p:nvSpPr>
          <p:cNvPr id="65539" name="Rectangle 2"/>
          <p:cNvSpPr>
            <a:spLocks noGrp="1" noRot="1" noChangeAspect="1" noChangeArrowheads="1" noTextEdit="1"/>
          </p:cNvSpPr>
          <p:nvPr>
            <p:ph type="sldImg"/>
          </p:nvPr>
        </p:nvSpPr>
        <p:spPr>
          <a:xfrm>
            <a:off x="406400" y="696913"/>
            <a:ext cx="6197600" cy="3486150"/>
          </a:xfrm>
          <a:ln/>
        </p:spPr>
      </p:sp>
      <p:sp>
        <p:nvSpPr>
          <p:cNvPr id="65540" name="Rectangle 3"/>
          <p:cNvSpPr>
            <a:spLocks noGrp="1" noChangeArrowheads="1"/>
          </p:cNvSpPr>
          <p:nvPr>
            <p:ph type="body" idx="1"/>
          </p:nvPr>
        </p:nvSpPr>
        <p:spPr>
          <a:xfrm>
            <a:off x="935038" y="4416425"/>
            <a:ext cx="5140325" cy="4183063"/>
          </a:xfrm>
          <a:noFill/>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miter lim="800000"/>
            <a:headEnd/>
            <a:tailEnd/>
          </a:ln>
        </p:spPr>
        <p:txBody>
          <a:bodyPr/>
          <a:lstStyle/>
          <a:p>
            <a:fld id="{432F1F8C-5EC2-4928-BFA4-05632C46A056}" type="slidenum">
              <a:rPr lang="en-US" altLang="en-US" smtClean="0"/>
              <a:pPr/>
              <a:t>15</a:t>
            </a:fld>
            <a:endParaRPr lang="en-US" altLang="en-US"/>
          </a:p>
        </p:txBody>
      </p:sp>
      <p:sp>
        <p:nvSpPr>
          <p:cNvPr id="68611" name="Rectangle 2"/>
          <p:cNvSpPr>
            <a:spLocks noGrp="1" noRot="1" noChangeAspect="1" noChangeArrowheads="1" noTextEdit="1"/>
          </p:cNvSpPr>
          <p:nvPr>
            <p:ph type="sldImg"/>
          </p:nvPr>
        </p:nvSpPr>
        <p:spPr>
          <a:xfrm>
            <a:off x="406400" y="696913"/>
            <a:ext cx="6197600" cy="3486150"/>
          </a:xfrm>
          <a:ln/>
        </p:spPr>
      </p:sp>
      <p:sp>
        <p:nvSpPr>
          <p:cNvPr id="68612" name="Rectangle 3"/>
          <p:cNvSpPr>
            <a:spLocks noGrp="1" noChangeArrowheads="1"/>
          </p:cNvSpPr>
          <p:nvPr>
            <p:ph type="body" idx="1"/>
          </p:nvPr>
        </p:nvSpPr>
        <p:spPr>
          <a:xfrm>
            <a:off x="935038" y="4416425"/>
            <a:ext cx="5140325" cy="4183063"/>
          </a:xfrm>
          <a:noFill/>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miter lim="800000"/>
            <a:headEnd/>
            <a:tailEnd/>
          </a:ln>
        </p:spPr>
        <p:txBody>
          <a:bodyPr/>
          <a:lstStyle/>
          <a:p>
            <a:fld id="{8FFD6D2D-7DC7-42EF-9E06-69B22B1D6528}" type="slidenum">
              <a:rPr lang="en-US" altLang="en-US" smtClean="0"/>
              <a:pPr/>
              <a:t>16</a:t>
            </a:fld>
            <a:endParaRPr lang="en-US" altLang="en-US"/>
          </a:p>
        </p:txBody>
      </p:sp>
      <p:sp>
        <p:nvSpPr>
          <p:cNvPr id="74755" name="Rectangle 2"/>
          <p:cNvSpPr>
            <a:spLocks noGrp="1" noRot="1" noChangeAspect="1" noChangeArrowheads="1" noTextEdit="1"/>
          </p:cNvSpPr>
          <p:nvPr>
            <p:ph type="sldImg"/>
          </p:nvPr>
        </p:nvSpPr>
        <p:spPr>
          <a:xfrm>
            <a:off x="406400" y="696913"/>
            <a:ext cx="6197600" cy="3486150"/>
          </a:xfrm>
          <a:ln/>
        </p:spPr>
      </p:sp>
      <p:sp>
        <p:nvSpPr>
          <p:cNvPr id="74756" name="Rectangle 3"/>
          <p:cNvSpPr>
            <a:spLocks noGrp="1" noChangeArrowheads="1"/>
          </p:cNvSpPr>
          <p:nvPr>
            <p:ph type="body" idx="1"/>
          </p:nvPr>
        </p:nvSpPr>
        <p:spPr>
          <a:xfrm>
            <a:off x="935038" y="4416425"/>
            <a:ext cx="5140325" cy="4183063"/>
          </a:xfrm>
          <a:noFill/>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miter lim="800000"/>
            <a:headEnd/>
            <a:tailEnd/>
          </a:ln>
        </p:spPr>
        <p:txBody>
          <a:bodyPr/>
          <a:lstStyle/>
          <a:p>
            <a:fld id="{BE2DD233-A4FC-4770-9714-A3EDBFB77DD4}" type="slidenum">
              <a:rPr lang="en-US" altLang="en-US" smtClean="0"/>
              <a:pPr/>
              <a:t>17</a:t>
            </a:fld>
            <a:endParaRPr lang="en-US" altLang="en-US"/>
          </a:p>
        </p:txBody>
      </p:sp>
      <p:sp>
        <p:nvSpPr>
          <p:cNvPr id="71683" name="Rectangle 2"/>
          <p:cNvSpPr>
            <a:spLocks noGrp="1" noRot="1" noChangeAspect="1" noChangeArrowheads="1" noTextEdit="1"/>
          </p:cNvSpPr>
          <p:nvPr>
            <p:ph type="sldImg"/>
          </p:nvPr>
        </p:nvSpPr>
        <p:spPr>
          <a:xfrm>
            <a:off x="406400" y="696913"/>
            <a:ext cx="6197600" cy="3486150"/>
          </a:xfrm>
          <a:ln/>
        </p:spPr>
      </p:sp>
      <p:sp>
        <p:nvSpPr>
          <p:cNvPr id="71684" name="Rectangle 3"/>
          <p:cNvSpPr>
            <a:spLocks noGrp="1" noChangeArrowheads="1"/>
          </p:cNvSpPr>
          <p:nvPr>
            <p:ph type="body" idx="1"/>
          </p:nvPr>
        </p:nvSpPr>
        <p:spPr>
          <a:xfrm>
            <a:off x="935038" y="4416425"/>
            <a:ext cx="5140325" cy="4183063"/>
          </a:xfrm>
          <a:noFill/>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miter lim="800000"/>
            <a:headEnd/>
            <a:tailEnd/>
          </a:ln>
        </p:spPr>
        <p:txBody>
          <a:bodyPr/>
          <a:lstStyle/>
          <a:p>
            <a:fld id="{94DD1E63-9A32-4502-AA4E-E60955757C95}" type="slidenum">
              <a:rPr lang="en-US" altLang="en-US" smtClean="0"/>
              <a:pPr/>
              <a:t>18</a:t>
            </a:fld>
            <a:endParaRPr lang="en-US" altLang="en-US"/>
          </a:p>
        </p:txBody>
      </p:sp>
      <p:sp>
        <p:nvSpPr>
          <p:cNvPr id="72707" name="Rectangle 2"/>
          <p:cNvSpPr>
            <a:spLocks noGrp="1" noRot="1" noChangeAspect="1" noChangeArrowheads="1" noTextEdit="1"/>
          </p:cNvSpPr>
          <p:nvPr>
            <p:ph type="sldImg"/>
          </p:nvPr>
        </p:nvSpPr>
        <p:spPr>
          <a:xfrm>
            <a:off x="406400" y="696913"/>
            <a:ext cx="6197600" cy="3486150"/>
          </a:xfrm>
          <a:ln/>
        </p:spPr>
      </p:sp>
      <p:sp>
        <p:nvSpPr>
          <p:cNvPr id="72708" name="Rectangle 3"/>
          <p:cNvSpPr>
            <a:spLocks noGrp="1" noChangeArrowheads="1"/>
          </p:cNvSpPr>
          <p:nvPr>
            <p:ph type="body" idx="1"/>
          </p:nvPr>
        </p:nvSpPr>
        <p:spPr>
          <a:xfrm>
            <a:off x="935038" y="4416425"/>
            <a:ext cx="5140325" cy="4183063"/>
          </a:xfrm>
          <a:noFill/>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miter lim="800000"/>
            <a:headEnd/>
            <a:tailEnd/>
          </a:ln>
        </p:spPr>
        <p:txBody>
          <a:bodyPr/>
          <a:lstStyle/>
          <a:p>
            <a:fld id="{3D5B0101-FA8C-42C2-B16A-2606FB5DAD51}" type="slidenum">
              <a:rPr lang="en-US" altLang="en-US" smtClean="0"/>
              <a:pPr/>
              <a:t>19</a:t>
            </a:fld>
            <a:endParaRPr lang="en-US" altLang="en-US"/>
          </a:p>
        </p:txBody>
      </p:sp>
      <p:sp>
        <p:nvSpPr>
          <p:cNvPr id="73731" name="Rectangle 2"/>
          <p:cNvSpPr>
            <a:spLocks noGrp="1" noRot="1" noChangeAspect="1" noChangeArrowheads="1" noTextEdit="1"/>
          </p:cNvSpPr>
          <p:nvPr>
            <p:ph type="sldImg"/>
          </p:nvPr>
        </p:nvSpPr>
        <p:spPr>
          <a:xfrm>
            <a:off x="406400" y="696913"/>
            <a:ext cx="6197600" cy="3486150"/>
          </a:xfrm>
          <a:ln/>
        </p:spPr>
      </p:sp>
      <p:sp>
        <p:nvSpPr>
          <p:cNvPr id="73732" name="Rectangle 3"/>
          <p:cNvSpPr>
            <a:spLocks noGrp="1" noChangeArrowheads="1"/>
          </p:cNvSpPr>
          <p:nvPr>
            <p:ph type="body" idx="1"/>
          </p:nvPr>
        </p:nvSpPr>
        <p:spPr>
          <a:xfrm>
            <a:off x="935038" y="4416425"/>
            <a:ext cx="5140325" cy="4183063"/>
          </a:xfrm>
          <a:noFill/>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miter lim="800000"/>
            <a:headEnd/>
            <a:tailEnd/>
          </a:ln>
        </p:spPr>
        <p:txBody>
          <a:bodyPr/>
          <a:lstStyle/>
          <a:p>
            <a:fld id="{7F4B4E19-7F78-4D25-A652-EA961946988B}" type="slidenum">
              <a:rPr lang="en-US" altLang="en-US" smtClean="0"/>
              <a:pPr/>
              <a:t>22</a:t>
            </a:fld>
            <a:endParaRPr lang="en-US" altLang="en-US"/>
          </a:p>
        </p:txBody>
      </p:sp>
      <p:sp>
        <p:nvSpPr>
          <p:cNvPr id="78851" name="Rectangle 2"/>
          <p:cNvSpPr>
            <a:spLocks noGrp="1" noRot="1" noChangeAspect="1" noChangeArrowheads="1" noTextEdit="1"/>
          </p:cNvSpPr>
          <p:nvPr>
            <p:ph type="sldImg"/>
          </p:nvPr>
        </p:nvSpPr>
        <p:spPr>
          <a:xfrm>
            <a:off x="406400" y="696913"/>
            <a:ext cx="6197600" cy="3486150"/>
          </a:xfrm>
          <a:ln/>
        </p:spPr>
      </p:sp>
      <p:sp>
        <p:nvSpPr>
          <p:cNvPr id="78852" name="Rectangle 3"/>
          <p:cNvSpPr>
            <a:spLocks noGrp="1" noChangeArrowheads="1"/>
          </p:cNvSpPr>
          <p:nvPr>
            <p:ph type="body" idx="1"/>
          </p:nvPr>
        </p:nvSpPr>
        <p:spPr>
          <a:xfrm>
            <a:off x="935038" y="4416425"/>
            <a:ext cx="5140325" cy="4183063"/>
          </a:xfrm>
          <a:noFill/>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miter lim="800000"/>
            <a:headEnd/>
            <a:tailEnd/>
          </a:ln>
        </p:spPr>
        <p:txBody>
          <a:bodyPr/>
          <a:lstStyle/>
          <a:p>
            <a:fld id="{29BC6F76-B365-4B63-B1AD-E02786D599A5}" type="slidenum">
              <a:rPr lang="en-US" altLang="en-US" smtClean="0"/>
              <a:pPr/>
              <a:t>25</a:t>
            </a:fld>
            <a:endParaRPr lang="en-US" altLang="en-US"/>
          </a:p>
        </p:txBody>
      </p:sp>
      <p:sp>
        <p:nvSpPr>
          <p:cNvPr id="66563" name="Rectangle 2"/>
          <p:cNvSpPr>
            <a:spLocks noGrp="1" noRot="1" noChangeAspect="1" noChangeArrowheads="1" noTextEdit="1"/>
          </p:cNvSpPr>
          <p:nvPr>
            <p:ph type="sldImg"/>
          </p:nvPr>
        </p:nvSpPr>
        <p:spPr>
          <a:xfrm>
            <a:off x="406400" y="696913"/>
            <a:ext cx="6197600" cy="3486150"/>
          </a:xfrm>
          <a:ln/>
        </p:spPr>
      </p:sp>
      <p:sp>
        <p:nvSpPr>
          <p:cNvPr id="66564" name="Rectangle 3"/>
          <p:cNvSpPr>
            <a:spLocks noGrp="1" noChangeArrowheads="1"/>
          </p:cNvSpPr>
          <p:nvPr>
            <p:ph type="body" idx="1"/>
          </p:nvPr>
        </p:nvSpPr>
        <p:spPr>
          <a:xfrm>
            <a:off x="935038" y="4416425"/>
            <a:ext cx="5140325" cy="4183063"/>
          </a:xfrm>
          <a:noFill/>
        </p:spPr>
        <p:txBody>
          <a:bodyPr/>
          <a:lstStyle/>
          <a:p>
            <a:pPr eaLnBrk="1" hangingPunct="1"/>
            <a:endParaRPr lang="en-US" altLang="en-US"/>
          </a:p>
        </p:txBody>
      </p:sp>
    </p:spTree>
    <p:extLst>
      <p:ext uri="{BB962C8B-B14F-4D97-AF65-F5344CB8AC3E}">
        <p14:creationId xmlns:p14="http://schemas.microsoft.com/office/powerpoint/2010/main" val="1550217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miter lim="800000"/>
            <a:headEnd/>
            <a:tailEnd/>
          </a:ln>
        </p:spPr>
        <p:txBody>
          <a:bodyPr/>
          <a:lstStyle/>
          <a:p>
            <a:fld id="{64A0366B-6455-41C0-A3C3-36A736368D85}" type="slidenum">
              <a:rPr lang="en-US" altLang="en-US" smtClean="0"/>
              <a:pPr/>
              <a:t>27</a:t>
            </a:fld>
            <a:endParaRPr lang="en-US" altLang="en-US"/>
          </a:p>
        </p:txBody>
      </p:sp>
      <p:sp>
        <p:nvSpPr>
          <p:cNvPr id="67587" name="Rectangle 2"/>
          <p:cNvSpPr>
            <a:spLocks noGrp="1" noRot="1" noChangeAspect="1" noChangeArrowheads="1" noTextEdit="1"/>
          </p:cNvSpPr>
          <p:nvPr>
            <p:ph type="sldImg"/>
          </p:nvPr>
        </p:nvSpPr>
        <p:spPr>
          <a:xfrm>
            <a:off x="406400" y="696913"/>
            <a:ext cx="6197600" cy="3486150"/>
          </a:xfrm>
          <a:ln/>
        </p:spPr>
      </p:sp>
      <p:sp>
        <p:nvSpPr>
          <p:cNvPr id="67588" name="Rectangle 3"/>
          <p:cNvSpPr>
            <a:spLocks noGrp="1" noChangeArrowheads="1"/>
          </p:cNvSpPr>
          <p:nvPr>
            <p:ph type="body" idx="1"/>
          </p:nvPr>
        </p:nvSpPr>
        <p:spPr>
          <a:xfrm>
            <a:off x="935038" y="4416425"/>
            <a:ext cx="5140325" cy="4183063"/>
          </a:xfrm>
          <a:noFill/>
        </p:spPr>
        <p:txBody>
          <a:bodyPr/>
          <a:lstStyle/>
          <a:p>
            <a:pPr eaLnBrk="1" hangingPunct="1"/>
            <a:endParaRPr lang="en-US" altLang="en-US"/>
          </a:p>
        </p:txBody>
      </p:sp>
    </p:spTree>
    <p:extLst>
      <p:ext uri="{BB962C8B-B14F-4D97-AF65-F5344CB8AC3E}">
        <p14:creationId xmlns:p14="http://schemas.microsoft.com/office/powerpoint/2010/main" val="53125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miter lim="800000"/>
            <a:headEnd/>
            <a:tailEnd/>
          </a:ln>
        </p:spPr>
        <p:txBody>
          <a:bodyPr/>
          <a:lstStyle/>
          <a:p>
            <a:fld id="{DE285B22-A59D-46C0-8E78-2550A52C054E}" type="slidenum">
              <a:rPr lang="en-US" altLang="en-US" smtClean="0"/>
              <a:pPr/>
              <a:t>29</a:t>
            </a:fld>
            <a:endParaRPr lang="en-US" altLang="en-US"/>
          </a:p>
        </p:txBody>
      </p:sp>
      <p:sp>
        <p:nvSpPr>
          <p:cNvPr id="82947" name="Rectangle 2"/>
          <p:cNvSpPr>
            <a:spLocks noGrp="1" noRot="1" noChangeAspect="1" noChangeArrowheads="1" noTextEdit="1"/>
          </p:cNvSpPr>
          <p:nvPr>
            <p:ph type="sldImg"/>
          </p:nvPr>
        </p:nvSpPr>
        <p:spPr>
          <a:xfrm>
            <a:off x="406400" y="696913"/>
            <a:ext cx="6197600" cy="3486150"/>
          </a:xfrm>
          <a:ln/>
        </p:spPr>
      </p:sp>
      <p:sp>
        <p:nvSpPr>
          <p:cNvPr id="82948" name="Rectangle 3"/>
          <p:cNvSpPr>
            <a:spLocks noGrp="1" noChangeArrowheads="1"/>
          </p:cNvSpPr>
          <p:nvPr>
            <p:ph type="body" idx="1"/>
          </p:nvPr>
        </p:nvSpPr>
        <p:spPr>
          <a:xfrm>
            <a:off x="935038" y="4416425"/>
            <a:ext cx="5140325" cy="4183063"/>
          </a:xfrm>
          <a:noFill/>
        </p:spPr>
        <p:txBody>
          <a:bodyPr/>
          <a:lstStyle/>
          <a:p>
            <a:pPr eaLnBrk="1" hangingPunct="1"/>
            <a:endParaRPr lang="en-US" altLang="en-US"/>
          </a:p>
        </p:txBody>
      </p:sp>
    </p:spTree>
    <p:extLst>
      <p:ext uri="{BB962C8B-B14F-4D97-AF65-F5344CB8AC3E}">
        <p14:creationId xmlns:p14="http://schemas.microsoft.com/office/powerpoint/2010/main" val="3137790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miter lim="800000"/>
            <a:headEnd/>
            <a:tailEnd/>
          </a:ln>
        </p:spPr>
        <p:txBody>
          <a:bodyPr/>
          <a:lstStyle/>
          <a:p>
            <a:fld id="{481335BA-85A9-4C50-9641-67949577C3CC}" type="slidenum">
              <a:rPr lang="en-US" altLang="en-US" smtClean="0"/>
              <a:pPr/>
              <a:t>2</a:t>
            </a:fld>
            <a:endParaRPr lang="en-US" altLang="en-US"/>
          </a:p>
        </p:txBody>
      </p:sp>
      <p:sp>
        <p:nvSpPr>
          <p:cNvPr id="56323" name="Rectangle 2"/>
          <p:cNvSpPr>
            <a:spLocks noGrp="1" noRot="1" noChangeAspect="1" noChangeArrowheads="1" noTextEdit="1"/>
          </p:cNvSpPr>
          <p:nvPr>
            <p:ph type="sldImg"/>
          </p:nvPr>
        </p:nvSpPr>
        <p:spPr>
          <a:xfrm>
            <a:off x="406400" y="696913"/>
            <a:ext cx="6197600" cy="3486150"/>
          </a:xfrm>
          <a:ln/>
        </p:spPr>
      </p:sp>
      <p:sp>
        <p:nvSpPr>
          <p:cNvPr id="5632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miter lim="800000"/>
            <a:headEnd/>
            <a:tailEnd/>
          </a:ln>
        </p:spPr>
        <p:txBody>
          <a:bodyPr/>
          <a:lstStyle/>
          <a:p>
            <a:fld id="{B9B86F88-6EB3-4B77-B76A-19ABCD57CF65}" type="slidenum">
              <a:rPr lang="en-US" altLang="en-US" smtClean="0"/>
              <a:pPr/>
              <a:t>36</a:t>
            </a:fld>
            <a:endParaRPr lang="en-US" altLang="en-US"/>
          </a:p>
        </p:txBody>
      </p:sp>
      <p:sp>
        <p:nvSpPr>
          <p:cNvPr id="76803" name="Rectangle 2"/>
          <p:cNvSpPr>
            <a:spLocks noGrp="1" noRot="1" noChangeAspect="1" noChangeArrowheads="1" noTextEdit="1"/>
          </p:cNvSpPr>
          <p:nvPr>
            <p:ph type="sldImg"/>
          </p:nvPr>
        </p:nvSpPr>
        <p:spPr>
          <a:xfrm>
            <a:off x="406400" y="696913"/>
            <a:ext cx="6197600" cy="3486150"/>
          </a:xfrm>
          <a:ln/>
        </p:spPr>
      </p:sp>
      <p:sp>
        <p:nvSpPr>
          <p:cNvPr id="76804" name="Rectangle 3"/>
          <p:cNvSpPr>
            <a:spLocks noGrp="1" noChangeArrowheads="1"/>
          </p:cNvSpPr>
          <p:nvPr>
            <p:ph type="body" idx="1"/>
          </p:nvPr>
        </p:nvSpPr>
        <p:spPr>
          <a:xfrm>
            <a:off x="935038" y="4416425"/>
            <a:ext cx="5140325" cy="4183063"/>
          </a:xfrm>
          <a:noFill/>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miter lim="800000"/>
            <a:headEnd/>
            <a:tailEnd/>
          </a:ln>
        </p:spPr>
        <p:txBody>
          <a:bodyPr/>
          <a:lstStyle/>
          <a:p>
            <a:fld id="{1E926D2B-51B4-4CC8-A4E4-D87196138E3A}" type="slidenum">
              <a:rPr lang="en-US" altLang="en-US" smtClean="0"/>
              <a:pPr/>
              <a:t>37</a:t>
            </a:fld>
            <a:endParaRPr lang="en-US" altLang="en-US"/>
          </a:p>
        </p:txBody>
      </p:sp>
      <p:sp>
        <p:nvSpPr>
          <p:cNvPr id="79875" name="Rectangle 2"/>
          <p:cNvSpPr>
            <a:spLocks noGrp="1" noRot="1" noChangeAspect="1" noChangeArrowheads="1" noTextEdit="1"/>
          </p:cNvSpPr>
          <p:nvPr>
            <p:ph type="sldImg"/>
          </p:nvPr>
        </p:nvSpPr>
        <p:spPr>
          <a:xfrm>
            <a:off x="406400" y="696913"/>
            <a:ext cx="6197600" cy="3486150"/>
          </a:xfrm>
          <a:ln/>
        </p:spPr>
      </p:sp>
      <p:sp>
        <p:nvSpPr>
          <p:cNvPr id="79876" name="Rectangle 3"/>
          <p:cNvSpPr>
            <a:spLocks noGrp="1" noChangeArrowheads="1"/>
          </p:cNvSpPr>
          <p:nvPr>
            <p:ph type="body" idx="1"/>
          </p:nvPr>
        </p:nvSpPr>
        <p:spPr>
          <a:xfrm>
            <a:off x="935038" y="4416425"/>
            <a:ext cx="5140325" cy="4183063"/>
          </a:xfrm>
          <a:noFill/>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miter lim="800000"/>
            <a:headEnd/>
            <a:tailEnd/>
          </a:ln>
        </p:spPr>
        <p:txBody>
          <a:bodyPr/>
          <a:lstStyle/>
          <a:p>
            <a:fld id="{0C292C7C-86C5-42C7-B15C-E15A70206123}" type="slidenum">
              <a:rPr lang="en-US" altLang="en-US" smtClean="0"/>
              <a:pPr/>
              <a:t>38</a:t>
            </a:fld>
            <a:endParaRPr lang="en-US" altLang="en-US"/>
          </a:p>
        </p:txBody>
      </p:sp>
      <p:sp>
        <p:nvSpPr>
          <p:cNvPr id="80899" name="Rectangle 2"/>
          <p:cNvSpPr>
            <a:spLocks noGrp="1" noRot="1" noChangeAspect="1" noChangeArrowheads="1" noTextEdit="1"/>
          </p:cNvSpPr>
          <p:nvPr>
            <p:ph type="sldImg"/>
          </p:nvPr>
        </p:nvSpPr>
        <p:spPr>
          <a:xfrm>
            <a:off x="406400" y="696913"/>
            <a:ext cx="6197600" cy="3486150"/>
          </a:xfrm>
          <a:ln/>
        </p:spPr>
      </p:sp>
      <p:sp>
        <p:nvSpPr>
          <p:cNvPr id="80900" name="Rectangle 3"/>
          <p:cNvSpPr>
            <a:spLocks noGrp="1" noChangeArrowheads="1"/>
          </p:cNvSpPr>
          <p:nvPr>
            <p:ph type="body" idx="1"/>
          </p:nvPr>
        </p:nvSpPr>
        <p:spPr>
          <a:xfrm>
            <a:off x="935038" y="4416425"/>
            <a:ext cx="5140325" cy="4183063"/>
          </a:xfrm>
          <a:noFill/>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miter lim="800000"/>
            <a:headEnd/>
            <a:tailEnd/>
          </a:ln>
        </p:spPr>
        <p:txBody>
          <a:bodyPr/>
          <a:lstStyle/>
          <a:p>
            <a:fld id="{9A2B2435-F879-432D-9FA5-304FEF3DED00}" type="slidenum">
              <a:rPr lang="en-US" altLang="en-US" smtClean="0"/>
              <a:pPr/>
              <a:t>39</a:t>
            </a:fld>
            <a:endParaRPr lang="en-US" altLang="en-US"/>
          </a:p>
        </p:txBody>
      </p:sp>
      <p:sp>
        <p:nvSpPr>
          <p:cNvPr id="81923" name="Rectangle 2"/>
          <p:cNvSpPr>
            <a:spLocks noGrp="1" noRot="1" noChangeAspect="1" noChangeArrowheads="1" noTextEdit="1"/>
          </p:cNvSpPr>
          <p:nvPr>
            <p:ph type="sldImg"/>
          </p:nvPr>
        </p:nvSpPr>
        <p:spPr>
          <a:xfrm>
            <a:off x="406400" y="696913"/>
            <a:ext cx="6197600" cy="3486150"/>
          </a:xfrm>
          <a:ln/>
        </p:spPr>
      </p:sp>
      <p:sp>
        <p:nvSpPr>
          <p:cNvPr id="81924" name="Rectangle 3"/>
          <p:cNvSpPr>
            <a:spLocks noGrp="1" noChangeArrowheads="1"/>
          </p:cNvSpPr>
          <p:nvPr>
            <p:ph type="body" idx="1"/>
          </p:nvPr>
        </p:nvSpPr>
        <p:spPr>
          <a:xfrm>
            <a:off x="935038" y="4416425"/>
            <a:ext cx="5140325" cy="4183063"/>
          </a:xfrm>
          <a:noFill/>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miter lim="800000"/>
            <a:headEnd/>
            <a:tailEnd/>
          </a:ln>
        </p:spPr>
        <p:txBody>
          <a:bodyPr/>
          <a:lstStyle/>
          <a:p>
            <a:fld id="{30457C9D-1E70-485A-A09C-DEFDDD569190}" type="slidenum">
              <a:rPr lang="en-US" altLang="en-US" smtClean="0"/>
              <a:pPr/>
              <a:t>41</a:t>
            </a:fld>
            <a:endParaRPr lang="en-US" altLang="en-US"/>
          </a:p>
        </p:txBody>
      </p:sp>
      <p:sp>
        <p:nvSpPr>
          <p:cNvPr id="59395" name="Rectangle 2"/>
          <p:cNvSpPr>
            <a:spLocks noGrp="1" noRot="1" noChangeAspect="1" noChangeArrowheads="1" noTextEdit="1"/>
          </p:cNvSpPr>
          <p:nvPr>
            <p:ph type="sldImg"/>
          </p:nvPr>
        </p:nvSpPr>
        <p:spPr>
          <a:xfrm>
            <a:off x="406400" y="696913"/>
            <a:ext cx="6197600" cy="3486150"/>
          </a:xfrm>
          <a:ln/>
        </p:spPr>
      </p:sp>
      <p:sp>
        <p:nvSpPr>
          <p:cNvPr id="59396" name="Rectangle 3"/>
          <p:cNvSpPr>
            <a:spLocks noGrp="1" noChangeArrowheads="1"/>
          </p:cNvSpPr>
          <p:nvPr>
            <p:ph type="body" idx="1"/>
          </p:nvPr>
        </p:nvSpPr>
        <p:spPr>
          <a:xfrm>
            <a:off x="935038" y="4416425"/>
            <a:ext cx="5140325" cy="4183063"/>
          </a:xfrm>
          <a:noFill/>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miter lim="800000"/>
            <a:headEnd/>
            <a:tailEnd/>
          </a:ln>
        </p:spPr>
        <p:txBody>
          <a:bodyPr/>
          <a:lstStyle/>
          <a:p>
            <a:fld id="{B5767F2E-B8F7-43B1-939B-C1FE2E6E0441}" type="slidenum">
              <a:rPr lang="en-US" altLang="en-US" smtClean="0"/>
              <a:pPr/>
              <a:t>42</a:t>
            </a:fld>
            <a:endParaRPr lang="en-US" altLang="en-US"/>
          </a:p>
        </p:txBody>
      </p:sp>
      <p:sp>
        <p:nvSpPr>
          <p:cNvPr id="97283" name="Rectangle 2"/>
          <p:cNvSpPr>
            <a:spLocks noGrp="1" noRot="1" noChangeAspect="1" noChangeArrowheads="1" noTextEdit="1"/>
          </p:cNvSpPr>
          <p:nvPr>
            <p:ph type="sldImg"/>
          </p:nvPr>
        </p:nvSpPr>
        <p:spPr>
          <a:xfrm>
            <a:off x="406400" y="696913"/>
            <a:ext cx="6197600" cy="3486150"/>
          </a:xfrm>
          <a:ln/>
        </p:spPr>
      </p:sp>
      <p:sp>
        <p:nvSpPr>
          <p:cNvPr id="97284" name="Rectangle 3"/>
          <p:cNvSpPr>
            <a:spLocks noGrp="1" noChangeArrowheads="1"/>
          </p:cNvSpPr>
          <p:nvPr>
            <p:ph type="body" idx="1"/>
          </p:nvPr>
        </p:nvSpPr>
        <p:spPr>
          <a:xfrm>
            <a:off x="935038" y="4416425"/>
            <a:ext cx="5140325" cy="4183063"/>
          </a:xfrm>
          <a:noFill/>
        </p:spPr>
        <p:txBody>
          <a:bodyPr/>
          <a:lstStyle/>
          <a:p>
            <a:pPr eaLnBrk="1" hangingPunct="1"/>
            <a:r>
              <a:rPr lang="en-US" altLang="en-US"/>
              <a:t>NOTES:</a:t>
            </a:r>
          </a:p>
          <a:p>
            <a:pPr eaLnBrk="1" hangingPunct="1"/>
            <a:endParaRPr lang="en-US" altLang="en-US"/>
          </a:p>
          <a:p>
            <a:pPr eaLnBrk="1" hangingPunct="1"/>
            <a:r>
              <a:rPr lang="en-US" altLang="en-US"/>
              <a:t>Questions?   (Don’t go in depth, refer to topical session of orientation if applicable.)</a:t>
            </a:r>
          </a:p>
          <a:p>
            <a:pPr eaLnBrk="1" hangingPunct="1"/>
            <a:endParaRPr lang="en-US" altLang="en-US"/>
          </a:p>
          <a:p>
            <a:pPr eaLnBrk="1" hangingPunct="1"/>
            <a:r>
              <a:rPr lang="en-US" altLang="en-US"/>
              <a:t>THANK YOU!</a:t>
            </a:r>
          </a:p>
          <a:p>
            <a:pPr eaLnBrk="1" hangingPunct="1"/>
            <a:endParaRPr lang="en-US" altLang="en-US"/>
          </a:p>
          <a:p>
            <a:pPr eaLnBrk="1" hangingPunct="1"/>
            <a:endParaRPr lang="en-US" altLang="en-US"/>
          </a:p>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says a few words about roles and involvement</a:t>
            </a:r>
          </a:p>
        </p:txBody>
      </p:sp>
      <p:sp>
        <p:nvSpPr>
          <p:cNvPr id="4" name="Slide Number Placeholder 3"/>
          <p:cNvSpPr>
            <a:spLocks noGrp="1"/>
          </p:cNvSpPr>
          <p:nvPr>
            <p:ph type="sldNum" sz="quarter" idx="5"/>
          </p:nvPr>
        </p:nvSpPr>
        <p:spPr/>
        <p:txBody>
          <a:bodyPr/>
          <a:lstStyle/>
          <a:p>
            <a:fld id="{0AB25AE3-2AF2-224B-91E0-641A17D4580B}" type="slidenum">
              <a:rPr lang="en-US" smtClean="0"/>
              <a:t>3</a:t>
            </a:fld>
            <a:endParaRPr lang="en-US"/>
          </a:p>
        </p:txBody>
      </p:sp>
    </p:spTree>
    <p:extLst>
      <p:ext uri="{BB962C8B-B14F-4D97-AF65-F5344CB8AC3E}">
        <p14:creationId xmlns:p14="http://schemas.microsoft.com/office/powerpoint/2010/main" val="2165341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miter lim="800000"/>
            <a:headEnd/>
            <a:tailEnd/>
          </a:ln>
        </p:spPr>
        <p:txBody>
          <a:bodyPr/>
          <a:lstStyle/>
          <a:p>
            <a:fld id="{88A5D436-CE0D-45BF-AFBC-07B81504EB57}" type="slidenum">
              <a:rPr lang="en-US" altLang="en-US" smtClean="0"/>
              <a:pPr/>
              <a:t>4</a:t>
            </a:fld>
            <a:endParaRPr lang="en-US" altLang="en-US"/>
          </a:p>
        </p:txBody>
      </p:sp>
      <p:sp>
        <p:nvSpPr>
          <p:cNvPr id="57347" name="Rectangle 2"/>
          <p:cNvSpPr>
            <a:spLocks noGrp="1" noRot="1" noChangeAspect="1" noChangeArrowheads="1" noTextEdit="1"/>
          </p:cNvSpPr>
          <p:nvPr>
            <p:ph type="sldImg"/>
          </p:nvPr>
        </p:nvSpPr>
        <p:spPr>
          <a:xfrm>
            <a:off x="406400" y="696913"/>
            <a:ext cx="6197600" cy="3486150"/>
          </a:xfrm>
          <a:ln/>
        </p:spPr>
      </p:sp>
      <p:sp>
        <p:nvSpPr>
          <p:cNvPr id="57348" name="Rectangle 3"/>
          <p:cNvSpPr>
            <a:spLocks noGrp="1" noChangeArrowheads="1"/>
          </p:cNvSpPr>
          <p:nvPr>
            <p:ph type="body" idx="1"/>
          </p:nvPr>
        </p:nvSpPr>
        <p:spPr>
          <a:xfrm>
            <a:off x="935038" y="4416425"/>
            <a:ext cx="5140325" cy="4183063"/>
          </a:xfrm>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miter lim="800000"/>
            <a:headEnd/>
            <a:tailEnd/>
          </a:ln>
        </p:spPr>
        <p:txBody>
          <a:bodyPr/>
          <a:lstStyle/>
          <a:p>
            <a:fld id="{FF8CA070-F446-4A5A-A581-029365D8D8D3}" type="slidenum">
              <a:rPr lang="en-US" altLang="en-US" smtClean="0"/>
              <a:pPr/>
              <a:t>7</a:t>
            </a:fld>
            <a:endParaRPr lang="en-US" altLang="en-US"/>
          </a:p>
        </p:txBody>
      </p:sp>
      <p:sp>
        <p:nvSpPr>
          <p:cNvPr id="60419" name="Rectangle 2"/>
          <p:cNvSpPr>
            <a:spLocks noGrp="1" noRot="1" noChangeAspect="1" noChangeArrowheads="1" noTextEdit="1"/>
          </p:cNvSpPr>
          <p:nvPr>
            <p:ph type="sldImg"/>
          </p:nvPr>
        </p:nvSpPr>
        <p:spPr>
          <a:xfrm>
            <a:off x="406400" y="696913"/>
            <a:ext cx="6197600" cy="3486150"/>
          </a:xfrm>
          <a:ln/>
        </p:spPr>
      </p:sp>
      <p:sp>
        <p:nvSpPr>
          <p:cNvPr id="60420" name="Rectangle 3"/>
          <p:cNvSpPr>
            <a:spLocks noGrp="1" noChangeArrowheads="1"/>
          </p:cNvSpPr>
          <p:nvPr>
            <p:ph type="body" idx="1"/>
          </p:nvPr>
        </p:nvSpPr>
        <p:spPr>
          <a:xfrm>
            <a:off x="935038" y="4416425"/>
            <a:ext cx="5140325" cy="4183063"/>
          </a:xfrm>
          <a:noFill/>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miter lim="800000"/>
            <a:headEnd/>
            <a:tailEnd/>
          </a:ln>
        </p:spPr>
        <p:txBody>
          <a:bodyPr/>
          <a:lstStyle/>
          <a:p>
            <a:fld id="{4CECB83B-F844-4A96-B550-F0CE20A2E459}" type="slidenum">
              <a:rPr lang="en-US" altLang="en-US" smtClean="0">
                <a:solidFill>
                  <a:prstClr val="black"/>
                </a:solidFill>
              </a:rPr>
              <a:pPr/>
              <a:t>8</a:t>
            </a:fld>
            <a:endParaRPr lang="en-US" altLang="en-US">
              <a:solidFill>
                <a:prstClr val="black"/>
              </a:solidFill>
            </a:endParaRPr>
          </a:p>
        </p:txBody>
      </p:sp>
      <p:sp>
        <p:nvSpPr>
          <p:cNvPr id="77827" name="Rectangle 2"/>
          <p:cNvSpPr>
            <a:spLocks noGrp="1" noRot="1" noChangeAspect="1" noChangeArrowheads="1" noTextEdit="1"/>
          </p:cNvSpPr>
          <p:nvPr>
            <p:ph type="sldImg"/>
          </p:nvPr>
        </p:nvSpPr>
        <p:spPr>
          <a:xfrm>
            <a:off x="406400" y="696913"/>
            <a:ext cx="6197600" cy="3486150"/>
          </a:xfrm>
          <a:ln/>
        </p:spPr>
      </p:sp>
      <p:sp>
        <p:nvSpPr>
          <p:cNvPr id="77828" name="Rectangle 3"/>
          <p:cNvSpPr>
            <a:spLocks noGrp="1" noChangeArrowheads="1"/>
          </p:cNvSpPr>
          <p:nvPr>
            <p:ph type="body" idx="1"/>
          </p:nvPr>
        </p:nvSpPr>
        <p:spPr>
          <a:xfrm>
            <a:off x="935038" y="4416425"/>
            <a:ext cx="5140325" cy="4183063"/>
          </a:xfrm>
          <a:noFill/>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miter lim="800000"/>
            <a:headEnd/>
            <a:tailEnd/>
          </a:ln>
        </p:spPr>
        <p:txBody>
          <a:bodyPr/>
          <a:lstStyle/>
          <a:p>
            <a:fld id="{FE02AAF2-A05B-4314-AE30-DFD82D254BE8}" type="slidenum">
              <a:rPr lang="en-US" altLang="en-US" smtClean="0"/>
              <a:pPr/>
              <a:t>9</a:t>
            </a:fld>
            <a:endParaRPr lang="en-US" altLang="en-US"/>
          </a:p>
        </p:txBody>
      </p:sp>
      <p:sp>
        <p:nvSpPr>
          <p:cNvPr id="61443" name="Rectangle 2"/>
          <p:cNvSpPr>
            <a:spLocks noGrp="1" noRot="1" noChangeAspect="1" noChangeArrowheads="1" noTextEdit="1"/>
          </p:cNvSpPr>
          <p:nvPr>
            <p:ph type="sldImg"/>
          </p:nvPr>
        </p:nvSpPr>
        <p:spPr>
          <a:xfrm>
            <a:off x="406400" y="696913"/>
            <a:ext cx="6197600" cy="3486150"/>
          </a:xfrm>
          <a:ln/>
        </p:spPr>
      </p:sp>
      <p:sp>
        <p:nvSpPr>
          <p:cNvPr id="61444" name="Rectangle 3"/>
          <p:cNvSpPr>
            <a:spLocks noGrp="1" noChangeArrowheads="1"/>
          </p:cNvSpPr>
          <p:nvPr>
            <p:ph type="body" idx="1"/>
          </p:nvPr>
        </p:nvSpPr>
        <p:spPr>
          <a:xfrm>
            <a:off x="935038" y="4416425"/>
            <a:ext cx="5140325" cy="4183063"/>
          </a:xfrm>
          <a:noFill/>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miter lim="800000"/>
            <a:headEnd/>
            <a:tailEnd/>
          </a:ln>
        </p:spPr>
        <p:txBody>
          <a:bodyPr/>
          <a:lstStyle/>
          <a:p>
            <a:fld id="{E8766BDD-544D-4B70-80AB-555242319519}" type="slidenum">
              <a:rPr lang="en-US" altLang="en-US" smtClean="0"/>
              <a:pPr/>
              <a:t>10</a:t>
            </a:fld>
            <a:endParaRPr lang="en-US" altLang="en-US"/>
          </a:p>
        </p:txBody>
      </p:sp>
      <p:sp>
        <p:nvSpPr>
          <p:cNvPr id="69635" name="Rectangle 2"/>
          <p:cNvSpPr>
            <a:spLocks noGrp="1" noRot="1" noChangeAspect="1" noChangeArrowheads="1" noTextEdit="1"/>
          </p:cNvSpPr>
          <p:nvPr>
            <p:ph type="sldImg"/>
          </p:nvPr>
        </p:nvSpPr>
        <p:spPr>
          <a:xfrm>
            <a:off x="406400" y="696913"/>
            <a:ext cx="6197600" cy="3486150"/>
          </a:xfrm>
          <a:ln/>
        </p:spPr>
      </p:sp>
      <p:sp>
        <p:nvSpPr>
          <p:cNvPr id="69636" name="Rectangle 3"/>
          <p:cNvSpPr>
            <a:spLocks noGrp="1" noChangeArrowheads="1"/>
          </p:cNvSpPr>
          <p:nvPr>
            <p:ph type="body" idx="1"/>
          </p:nvPr>
        </p:nvSpPr>
        <p:spPr>
          <a:xfrm>
            <a:off x="935038" y="4416425"/>
            <a:ext cx="5140325" cy="4183063"/>
          </a:xfrm>
          <a:noFill/>
        </p:spPr>
        <p:txBody>
          <a:bodyPr/>
          <a:lstStyle/>
          <a:p>
            <a:pPr eaLnBrk="1" hangingPunct="1"/>
            <a:endParaRPr lang="en-US" altLang="en-US"/>
          </a:p>
        </p:txBody>
      </p:sp>
    </p:spTree>
    <p:extLst>
      <p:ext uri="{BB962C8B-B14F-4D97-AF65-F5344CB8AC3E}">
        <p14:creationId xmlns:p14="http://schemas.microsoft.com/office/powerpoint/2010/main" val="2654467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miter lim="800000"/>
            <a:headEnd/>
            <a:tailEnd/>
          </a:ln>
        </p:spPr>
        <p:txBody>
          <a:bodyPr/>
          <a:lstStyle/>
          <a:p>
            <a:fld id="{A72D5E4F-4FD6-4547-BCEF-29D01AEF6252}" type="slidenum">
              <a:rPr lang="en-US" altLang="en-US" smtClean="0"/>
              <a:pPr/>
              <a:t>12</a:t>
            </a:fld>
            <a:endParaRPr lang="en-US" altLang="en-US"/>
          </a:p>
        </p:txBody>
      </p:sp>
      <p:sp>
        <p:nvSpPr>
          <p:cNvPr id="64515" name="Rectangle 2"/>
          <p:cNvSpPr>
            <a:spLocks noGrp="1" noRot="1" noChangeAspect="1" noChangeArrowheads="1" noTextEdit="1"/>
          </p:cNvSpPr>
          <p:nvPr>
            <p:ph type="sldImg"/>
          </p:nvPr>
        </p:nvSpPr>
        <p:spPr>
          <a:xfrm>
            <a:off x="406400" y="696913"/>
            <a:ext cx="6197600" cy="3486150"/>
          </a:xfrm>
          <a:ln/>
        </p:spPr>
      </p:sp>
      <p:sp>
        <p:nvSpPr>
          <p:cNvPr id="64516" name="Rectangle 3"/>
          <p:cNvSpPr>
            <a:spLocks noGrp="1" noChangeArrowheads="1"/>
          </p:cNvSpPr>
          <p:nvPr>
            <p:ph type="body" idx="1"/>
          </p:nvPr>
        </p:nvSpPr>
        <p:spPr>
          <a:xfrm>
            <a:off x="935038" y="4416425"/>
            <a:ext cx="5140325" cy="4183063"/>
          </a:xfrm>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7200"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2B2E9E-DB7B-4DEA-A998-0E454B9C44D9}" type="datetime1">
              <a:rPr lang="en-US" smtClean="0"/>
              <a:pPr/>
              <a:t>2/19/21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0"/>
            </a:lvl1pPr>
          </a:lstStyle>
          <a:p>
            <a:fld id="{36A64957-1B97-4B41-8EEB-34F367D24E4E}" type="slidenum">
              <a:rPr lang="en-US" smtClean="0"/>
              <a:pPr/>
              <a:t>‹#›</a:t>
            </a:fld>
            <a:endParaRPr lang="en-US"/>
          </a:p>
        </p:txBody>
      </p:sp>
    </p:spTree>
    <p:extLst>
      <p:ext uri="{BB962C8B-B14F-4D97-AF65-F5344CB8AC3E}">
        <p14:creationId xmlns:p14="http://schemas.microsoft.com/office/powerpoint/2010/main" val="1615783863"/>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A96DE0-C36B-46F0-9C21-58EE94A44162}" type="datetime1">
              <a:rPr lang="en-US" smtClean="0"/>
              <a:pPr/>
              <a:t>2/19/21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64957-1B97-4B41-8EEB-34F367D24E4E}" type="slidenum">
              <a:rPr lang="en-US" smtClean="0"/>
              <a:pPr/>
              <a:t>‹#›</a:t>
            </a:fld>
            <a:endParaRPr lang="en-US"/>
          </a:p>
        </p:txBody>
      </p:sp>
    </p:spTree>
    <p:extLst>
      <p:ext uri="{BB962C8B-B14F-4D97-AF65-F5344CB8AC3E}">
        <p14:creationId xmlns:p14="http://schemas.microsoft.com/office/powerpoint/2010/main" val="30580274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01D709-64EF-45B5-B885-E7954D6FE9A9}" type="datetime1">
              <a:rPr lang="en-US" smtClean="0"/>
              <a:pPr/>
              <a:t>2/19/21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64957-1B97-4B41-8EEB-34F367D24E4E}" type="slidenum">
              <a:rPr lang="en-US" smtClean="0"/>
              <a:pPr/>
              <a:t>‹#›</a:t>
            </a:fld>
            <a:endParaRPr lang="en-US"/>
          </a:p>
        </p:txBody>
      </p:sp>
    </p:spTree>
    <p:extLst>
      <p:ext uri="{BB962C8B-B14F-4D97-AF65-F5344CB8AC3E}">
        <p14:creationId xmlns:p14="http://schemas.microsoft.com/office/powerpoint/2010/main" val="1548007506"/>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1600200"/>
            <a:ext cx="11684000" cy="1143000"/>
          </a:xfrm>
        </p:spPr>
        <p:txBody>
          <a:bodyPr/>
          <a:lstStyle/>
          <a:p>
            <a:r>
              <a:rPr lang="en-US"/>
              <a:t>Click to edit Master title style</a:t>
            </a:r>
          </a:p>
        </p:txBody>
      </p:sp>
      <p:sp>
        <p:nvSpPr>
          <p:cNvPr id="3" name="Text Placeholder 2"/>
          <p:cNvSpPr>
            <a:spLocks noGrp="1"/>
          </p:cNvSpPr>
          <p:nvPr>
            <p:ph type="body" sz="half" idx="1"/>
          </p:nvPr>
        </p:nvSpPr>
        <p:spPr>
          <a:xfrm>
            <a:off x="203200" y="2971800"/>
            <a:ext cx="5740400"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2971800"/>
            <a:ext cx="5740400"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1006292"/>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03200" y="1600200"/>
            <a:ext cx="11684000" cy="1143000"/>
          </a:xfrm>
        </p:spPr>
        <p:txBody>
          <a:bodyPr/>
          <a:lstStyle/>
          <a:p>
            <a:r>
              <a:rPr lang="en-US"/>
              <a:t>Click to edit Master title style</a:t>
            </a:r>
          </a:p>
        </p:txBody>
      </p:sp>
      <p:sp>
        <p:nvSpPr>
          <p:cNvPr id="3" name="Text Placeholder 2"/>
          <p:cNvSpPr>
            <a:spLocks noGrp="1"/>
          </p:cNvSpPr>
          <p:nvPr>
            <p:ph type="body" sz="half" idx="1"/>
          </p:nvPr>
        </p:nvSpPr>
        <p:spPr>
          <a:xfrm>
            <a:off x="203200" y="2971800"/>
            <a:ext cx="5740400"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46800" y="2971800"/>
            <a:ext cx="5740400" cy="3352800"/>
          </a:xfrm>
        </p:spPr>
        <p:txBody>
          <a:bodyPr/>
          <a:lstStyle/>
          <a:p>
            <a:pPr lvl="0"/>
            <a:endParaRPr lang="en-US" noProof="0"/>
          </a:p>
        </p:txBody>
      </p:sp>
    </p:spTree>
    <p:extLst>
      <p:ext uri="{BB962C8B-B14F-4D97-AF65-F5344CB8AC3E}">
        <p14:creationId xmlns:p14="http://schemas.microsoft.com/office/powerpoint/2010/main" val="4030179836"/>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03200" y="1600200"/>
            <a:ext cx="11684000" cy="1143000"/>
          </a:xfrm>
        </p:spPr>
        <p:txBody>
          <a:bodyPr/>
          <a:lstStyle/>
          <a:p>
            <a:r>
              <a:rPr lang="en-US"/>
              <a:t>Click to edit Master title style</a:t>
            </a:r>
          </a:p>
        </p:txBody>
      </p:sp>
      <p:sp>
        <p:nvSpPr>
          <p:cNvPr id="3" name="ClipArt Placeholder 2"/>
          <p:cNvSpPr>
            <a:spLocks noGrp="1"/>
          </p:cNvSpPr>
          <p:nvPr>
            <p:ph type="clipArt" sz="half" idx="1"/>
          </p:nvPr>
        </p:nvSpPr>
        <p:spPr>
          <a:xfrm>
            <a:off x="203200" y="2971800"/>
            <a:ext cx="5740400" cy="3352800"/>
          </a:xfrm>
        </p:spPr>
        <p:txBody>
          <a:bodyPr/>
          <a:lstStyle/>
          <a:p>
            <a:pPr lvl="0"/>
            <a:endParaRPr lang="en-US" noProof="0"/>
          </a:p>
        </p:txBody>
      </p:sp>
      <p:sp>
        <p:nvSpPr>
          <p:cNvPr id="4" name="Text Placeholder 3"/>
          <p:cNvSpPr>
            <a:spLocks noGrp="1"/>
          </p:cNvSpPr>
          <p:nvPr>
            <p:ph type="body" sz="half" idx="2"/>
          </p:nvPr>
        </p:nvSpPr>
        <p:spPr>
          <a:xfrm>
            <a:off x="6146800" y="2971800"/>
            <a:ext cx="5740400"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6364774"/>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03200" y="1600200"/>
            <a:ext cx="11684000" cy="1143000"/>
          </a:xfrm>
        </p:spPr>
        <p:txBody>
          <a:bodyPr/>
          <a:lstStyle/>
          <a:p>
            <a:r>
              <a:rPr lang="en-US"/>
              <a:t>Click to edit Master title style</a:t>
            </a:r>
          </a:p>
        </p:txBody>
      </p:sp>
      <p:sp>
        <p:nvSpPr>
          <p:cNvPr id="3" name="Content Placeholder 2"/>
          <p:cNvSpPr>
            <a:spLocks noGrp="1"/>
          </p:cNvSpPr>
          <p:nvPr>
            <p:ph sz="half" idx="1"/>
          </p:nvPr>
        </p:nvSpPr>
        <p:spPr>
          <a:xfrm>
            <a:off x="203200" y="2971800"/>
            <a:ext cx="5740400"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46800" y="2971800"/>
            <a:ext cx="5740400"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4697799"/>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1600200"/>
            <a:ext cx="11684000" cy="1143000"/>
          </a:xfrm>
        </p:spPr>
        <p:txBody>
          <a:bodyPr/>
          <a:lstStyle/>
          <a:p>
            <a:r>
              <a:rPr lang="en-US"/>
              <a:t>Click to edit Master title style</a:t>
            </a:r>
          </a:p>
        </p:txBody>
      </p:sp>
      <p:sp>
        <p:nvSpPr>
          <p:cNvPr id="3" name="Text Placeholder 2"/>
          <p:cNvSpPr>
            <a:spLocks noGrp="1"/>
          </p:cNvSpPr>
          <p:nvPr>
            <p:ph type="body" sz="half" idx="1"/>
          </p:nvPr>
        </p:nvSpPr>
        <p:spPr>
          <a:xfrm>
            <a:off x="203200" y="2971800"/>
            <a:ext cx="5740400"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46800" y="2971800"/>
            <a:ext cx="574040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46800" y="4724400"/>
            <a:ext cx="574040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742212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135751-AE11-4ACD-8AE6-86CA8C5D909F}" type="datetime1">
              <a:rPr lang="en-US" smtClean="0"/>
              <a:pPr/>
              <a:t>2/19/21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64957-1B97-4B41-8EEB-34F367D24E4E}" type="slidenum">
              <a:rPr lang="en-US" smtClean="0"/>
              <a:pPr/>
              <a:t>‹#›</a:t>
            </a:fld>
            <a:endParaRPr lang="en-US"/>
          </a:p>
        </p:txBody>
      </p:sp>
    </p:spTree>
    <p:extLst>
      <p:ext uri="{BB962C8B-B14F-4D97-AF65-F5344CB8AC3E}">
        <p14:creationId xmlns:p14="http://schemas.microsoft.com/office/powerpoint/2010/main" val="611491540"/>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2628DD8B-7F0D-4628-8B78-054450E42BE1}" type="datetime1">
              <a:rPr lang="en-US" smtClean="0"/>
              <a:pPr/>
              <a:t>2/19/21</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36A64957-1B97-4B41-8EEB-34F367D24E4E}" type="slidenum">
              <a:rPr lang="en-US" smtClean="0"/>
              <a:pPr/>
              <a:t>‹#›</a:t>
            </a:fld>
            <a:endParaRPr lang="en-US"/>
          </a:p>
        </p:txBody>
      </p:sp>
    </p:spTree>
    <p:extLst>
      <p:ext uri="{BB962C8B-B14F-4D97-AF65-F5344CB8AC3E}">
        <p14:creationId xmlns:p14="http://schemas.microsoft.com/office/powerpoint/2010/main" val="40735480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D0FC9A-1771-40AA-94C9-042FC58C31B7}" type="datetime1">
              <a:rPr lang="en-US" smtClean="0"/>
              <a:pPr/>
              <a:t>2/19/21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A64957-1B97-4B41-8EEB-34F367D24E4E}" type="slidenum">
              <a:rPr lang="en-US" smtClean="0"/>
              <a:pPr/>
              <a:t>‹#›</a:t>
            </a:fld>
            <a:endParaRPr lang="en-US"/>
          </a:p>
        </p:txBody>
      </p:sp>
    </p:spTree>
    <p:extLst>
      <p:ext uri="{BB962C8B-B14F-4D97-AF65-F5344CB8AC3E}">
        <p14:creationId xmlns:p14="http://schemas.microsoft.com/office/powerpoint/2010/main" val="294131264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B04E1E-EB86-414B-9DF4-FF91517CFBDA}" type="datetime1">
              <a:rPr lang="en-US" smtClean="0"/>
              <a:pPr/>
              <a:t>2/19/21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A64957-1B97-4B41-8EEB-34F367D24E4E}"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7153620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ABF6E4C-1967-4175-8E59-2A0E868C3ED9}" type="datetime1">
              <a:rPr lang="en-US" smtClean="0"/>
              <a:pPr/>
              <a:t>2/19/21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A64957-1B97-4B41-8EEB-34F367D24E4E}" type="slidenum">
              <a:rPr lang="en-US" smtClean="0"/>
              <a:pPr/>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46925730"/>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0E7E59-67C9-4225-9EB4-A37D68C38ADF}" type="datetime1">
              <a:rPr lang="en-US" smtClean="0"/>
              <a:pPr/>
              <a:t>2/19/21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A64957-1B97-4B41-8EEB-34F367D24E4E}" type="slidenum">
              <a:rPr lang="en-US" smtClean="0"/>
              <a:pPr/>
              <a:t>‹#›</a:t>
            </a:fld>
            <a:endParaRPr lang="en-US"/>
          </a:p>
        </p:txBody>
      </p:sp>
    </p:spTree>
    <p:extLst>
      <p:ext uri="{BB962C8B-B14F-4D97-AF65-F5344CB8AC3E}">
        <p14:creationId xmlns:p14="http://schemas.microsoft.com/office/powerpoint/2010/main" val="277228850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F221577-FDEF-4770-9C41-B08B6E0F0511}" type="datetime1">
              <a:rPr lang="en-US" smtClean="0"/>
              <a:pPr/>
              <a:t>2/19/21</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36A64957-1B97-4B41-8EEB-34F367D24E4E}" type="slidenum">
              <a:rPr lang="en-US" smtClean="0"/>
              <a:pPr/>
              <a:t>‹#›</a:t>
            </a:fld>
            <a:endParaRPr lang="en-US"/>
          </a:p>
        </p:txBody>
      </p:sp>
    </p:spTree>
    <p:extLst>
      <p:ext uri="{BB962C8B-B14F-4D97-AF65-F5344CB8AC3E}">
        <p14:creationId xmlns:p14="http://schemas.microsoft.com/office/powerpoint/2010/main" val="444777696"/>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185E992-924C-4D59-984C-1C21C5DB5785}" type="datetime1">
              <a:rPr lang="en-US" smtClean="0"/>
              <a:pPr/>
              <a:t>2/19/21</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36A64957-1B97-4B41-8EEB-34F367D24E4E}" type="slidenum">
              <a:rPr lang="en-US" smtClean="0"/>
              <a:pPr/>
              <a:t>‹#›</a:t>
            </a:fld>
            <a:endParaRPr lang="en-US"/>
          </a:p>
        </p:txBody>
      </p:sp>
    </p:spTree>
    <p:extLst>
      <p:ext uri="{BB962C8B-B14F-4D97-AF65-F5344CB8AC3E}">
        <p14:creationId xmlns:p14="http://schemas.microsoft.com/office/powerpoint/2010/main" val="143334463"/>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9FADE069-0FBF-4E82-8646-2E8DDD919CCD}" type="datetime1">
              <a:rPr lang="en-US" smtClean="0"/>
              <a:pPr/>
              <a:t>2/19/21</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8">
                <a:duotone>
                  <a:schemeClr val="accent1">
                    <a:shade val="45000"/>
                    <a:satMod val="135000"/>
                  </a:schemeClr>
                  <a:prstClr val="white"/>
                </a:duotone>
                <a:extLst>
                  <a:ext uri="{BEBA8EAE-BF5A-486C-A8C5-ECC9F3942E4B}">
                    <a14:imgProps xmlns:a14="http://schemas.microsoft.com/office/drawing/2010/main">
                      <a14:imgLayer r:embed="rId19">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0">
                <a:solidFill>
                  <a:srgbClr val="FFFFFF"/>
                </a:solidFill>
                <a:latin typeface="+mj-lt"/>
              </a:defRPr>
            </a:lvl1pPr>
          </a:lstStyle>
          <a:p>
            <a:fld id="{36A64957-1B97-4B41-8EEB-34F367D24E4E}" type="slidenum">
              <a:rPr lang="en-US" smtClean="0"/>
              <a:pPr/>
              <a:t>‹#›</a:t>
            </a:fld>
            <a:endParaRPr lang="en-US"/>
          </a:p>
        </p:txBody>
      </p:sp>
    </p:spTree>
    <p:extLst>
      <p:ext uri="{BB962C8B-B14F-4D97-AF65-F5344CB8AC3E}">
        <p14:creationId xmlns:p14="http://schemas.microsoft.com/office/powerpoint/2010/main" val="1643238538"/>
      </p:ext>
    </p:extLst>
  </p:cSld>
  <p:clrMap bg1="lt1" tx1="dk1" bg2="lt2" tx2="dk2" accent1="accent1" accent2="accent2" accent3="accent3" accent4="accent4" accent5="accent5" accent6="accent6" hlink="hlink" folHlink="folHlink"/>
  <p:sldLayoutIdLst>
    <p:sldLayoutId id="2147484822" r:id="rId1"/>
    <p:sldLayoutId id="2147484823" r:id="rId2"/>
    <p:sldLayoutId id="2147484824" r:id="rId3"/>
    <p:sldLayoutId id="2147484825" r:id="rId4"/>
    <p:sldLayoutId id="2147484826" r:id="rId5"/>
    <p:sldLayoutId id="2147484827" r:id="rId6"/>
    <p:sldLayoutId id="2147484828" r:id="rId7"/>
    <p:sldLayoutId id="2147484829" r:id="rId8"/>
    <p:sldLayoutId id="2147484830" r:id="rId9"/>
    <p:sldLayoutId id="2147484831" r:id="rId10"/>
    <p:sldLayoutId id="2147484832" r:id="rId11"/>
    <p:sldLayoutId id="2147484833" r:id="rId12"/>
    <p:sldLayoutId id="2147484834" r:id="rId13"/>
    <p:sldLayoutId id="2147484835" r:id="rId14"/>
    <p:sldLayoutId id="2147484836" r:id="rId15"/>
    <p:sldLayoutId id="2147484837" r:id="rId16"/>
  </p:sldLayoutIdLst>
  <p:transition spd="slow">
    <p:wipe/>
  </p:transition>
  <p:hf sldNum="0" hdr="0" ftr="0" dt="0"/>
  <p:txStyles>
    <p:titleStyle>
      <a:lvl1pPr algn="l" defTabSz="914400" rtl="0" eaLnBrk="1" latinLnBrk="0" hangingPunct="1">
        <a:lnSpc>
          <a:spcPct val="90000"/>
        </a:lnSpc>
        <a:spcBef>
          <a:spcPct val="0"/>
        </a:spcBef>
        <a:buNone/>
        <a:defRPr sz="4800" kern="1200" cap="none" baseline="0">
          <a:blipFill>
            <a:blip r:embed="rId20">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jasontoddipson.com/wp-content/uploads/2013/05/Social-Security-Card2.jpg"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hyperlink" Target="https://i94.cbp.dhs.gov/I94/request.html"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hyperlink" Target="https://studyinthestates.dhs.gov/2015/11/uscis-explains-if-unpaid-interns-need-form-i-9"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mailto:oiss@redlands.edu"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studyinthestates.dhs.gov/sevis-help-hub/update-records/maintain-student-records/fm-student-employment/f-1-optional-practical-training"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i94.cbp.dhs.gov/I94/#/home" TargetMode="External"/><Relationship Id="rId2" Type="http://schemas.openxmlformats.org/officeDocument/2006/relationships/hyperlink" Target="http://www.uscis.gov/i-765" TargetMode="External"/><Relationship Id="rId1" Type="http://schemas.openxmlformats.org/officeDocument/2006/relationships/slideLayout" Target="../slideLayouts/slideLayout7.xml"/><Relationship Id="rId4" Type="http://schemas.openxmlformats.org/officeDocument/2006/relationships/hyperlink" Target="mailto:oiss@redlands.edu"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s://egov.uscis.gov/crisgwi/go?action=coa.Question.HasMailChanged"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ice.gov/sites/default/files/documents/Document/2016/I-983.pdf" TargetMode="External"/><Relationship Id="rId2" Type="http://schemas.openxmlformats.org/officeDocument/2006/relationships/hyperlink" Target="https://studyinthestates.dhs.gov/assets/stem-opt-hub/story.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mailto:OISS@REDLANDS.EDU"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hyperlink" Target="mailto:oiss@Redlands.edu" TargetMode="External"/><Relationship Id="rId7"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studyinthestates.dhs.gov/students" TargetMode="External"/><Relationship Id="rId5" Type="http://schemas.openxmlformats.org/officeDocument/2006/relationships/hyperlink" Target="http://www.uscis.gov/" TargetMode="External"/><Relationship Id="rId4" Type="http://schemas.openxmlformats.org/officeDocument/2006/relationships/hyperlink" Target="https://www.redlands.edu/oiss/"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studyinthestates.dhs.gov/"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66800" y="1154980"/>
            <a:ext cx="9966960" cy="3035808"/>
          </a:xfrm>
        </p:spPr>
        <p:txBody>
          <a:bodyPr>
            <a:normAutofit fontScale="90000"/>
          </a:bodyPr>
          <a:lstStyle/>
          <a:p>
            <a:pPr algn="ctr"/>
            <a:br>
              <a:rPr lang="en-US" altLang="en-US" dirty="0"/>
            </a:br>
            <a:r>
              <a:rPr lang="en-US" sz="6000" dirty="0"/>
              <a:t>Office of International Students &amp; Scholars (OISS) Orientation</a:t>
            </a:r>
            <a:br>
              <a:rPr lang="en-US" sz="5300" dirty="0"/>
            </a:br>
            <a:endParaRPr lang="en-US" altLang="en-US" sz="5300" dirty="0"/>
          </a:p>
        </p:txBody>
      </p:sp>
      <p:sp>
        <p:nvSpPr>
          <p:cNvPr id="5" name="Text Placeholder 4">
            <a:extLst>
              <a:ext uri="{FF2B5EF4-FFF2-40B4-BE49-F238E27FC236}">
                <a16:creationId xmlns:a16="http://schemas.microsoft.com/office/drawing/2014/main" id="{A70F91AB-2ACF-D843-A6E9-97E5748DE367}"/>
              </a:ext>
            </a:extLst>
          </p:cNvPr>
          <p:cNvSpPr>
            <a:spLocks noGrp="1"/>
          </p:cNvSpPr>
          <p:nvPr>
            <p:ph type="subTitle" idx="1"/>
          </p:nvPr>
        </p:nvSpPr>
        <p:spPr>
          <a:xfrm>
            <a:off x="1828800" y="4581906"/>
            <a:ext cx="7891272" cy="1069848"/>
          </a:xfrm>
        </p:spPr>
        <p:txBody>
          <a:bodyPr>
            <a:normAutofit/>
          </a:bodyPr>
          <a:lstStyle/>
          <a:p>
            <a:pPr algn="ctr"/>
            <a:r>
              <a:rPr lang="en-US" altLang="en-US" sz="2400" dirty="0"/>
              <a:t>Maintaining Status As an International Student</a:t>
            </a:r>
            <a:endParaRPr lang="en-US" sz="2400" dirty="0"/>
          </a:p>
        </p:txBody>
      </p:sp>
      <p:sp>
        <p:nvSpPr>
          <p:cNvPr id="3083" name="AutoShape 11" descr="cid:image002.png@01CC5032.FDC56220"/>
          <p:cNvSpPr>
            <a:spLocks noChangeAspect="1" noChangeArrowheads="1"/>
          </p:cNvSpPr>
          <p:nvPr/>
        </p:nvSpPr>
        <p:spPr bwMode="auto">
          <a:xfrm>
            <a:off x="2690814" y="794148"/>
            <a:ext cx="657225" cy="164307"/>
          </a:xfrm>
          <a:prstGeom prst="rect">
            <a:avLst/>
          </a:prstGeom>
          <a:noFill/>
        </p:spPr>
        <p:txBody>
          <a:bodyPr vert="horz" wrap="square" lIns="68580" tIns="34290" rIns="68580" bIns="34290" numCol="1" anchor="t" anchorCtr="0" compatLnSpc="1">
            <a:prstTxWarp prst="textNoShape">
              <a:avLst/>
            </a:prstTxWarp>
          </a:bodyPr>
          <a:lstStyle/>
          <a:p>
            <a:endParaRPr lang="en-US" sz="1800"/>
          </a:p>
        </p:txBody>
      </p:sp>
      <p:sp>
        <p:nvSpPr>
          <p:cNvPr id="3085" name="AutoShape 13" descr="cid:image002.png@01CC5032.FDC56220"/>
          <p:cNvSpPr>
            <a:spLocks noChangeAspect="1" noChangeArrowheads="1"/>
          </p:cNvSpPr>
          <p:nvPr/>
        </p:nvSpPr>
        <p:spPr bwMode="auto">
          <a:xfrm>
            <a:off x="2690814" y="794148"/>
            <a:ext cx="657225" cy="164307"/>
          </a:xfrm>
          <a:prstGeom prst="rect">
            <a:avLst/>
          </a:prstGeom>
          <a:noFill/>
        </p:spPr>
        <p:txBody>
          <a:bodyPr vert="horz" wrap="square" lIns="68580" tIns="34290" rIns="68580" bIns="34290" numCol="1" anchor="t" anchorCtr="0" compatLnSpc="1">
            <a:prstTxWarp prst="textNoShape">
              <a:avLst/>
            </a:prstTxWarp>
          </a:bodyPr>
          <a:lstStyle/>
          <a:p>
            <a:endParaRPr lang="en-US" sz="1800"/>
          </a:p>
        </p:txBody>
      </p:sp>
      <p:sp>
        <p:nvSpPr>
          <p:cNvPr id="3087" name="AutoShape 15" descr="cid:image002.png@01CC5032.FDC56220"/>
          <p:cNvSpPr>
            <a:spLocks noChangeAspect="1" noChangeArrowheads="1"/>
          </p:cNvSpPr>
          <p:nvPr/>
        </p:nvSpPr>
        <p:spPr bwMode="auto">
          <a:xfrm>
            <a:off x="2690814" y="794148"/>
            <a:ext cx="657225" cy="164307"/>
          </a:xfrm>
          <a:prstGeom prst="rect">
            <a:avLst/>
          </a:prstGeom>
          <a:noFill/>
        </p:spPr>
        <p:txBody>
          <a:bodyPr vert="horz" wrap="square" lIns="68580" tIns="34290" rIns="68580" bIns="34290" numCol="1" anchor="t" anchorCtr="0" compatLnSpc="1">
            <a:prstTxWarp prst="textNoShape">
              <a:avLst/>
            </a:prstTxWarp>
          </a:bodyPr>
          <a:lstStyle/>
          <a:p>
            <a:endParaRPr lang="en-US" sz="1800"/>
          </a:p>
        </p:txBody>
      </p:sp>
      <p:sp>
        <p:nvSpPr>
          <p:cNvPr id="3089" name="AutoShape 17" descr="cid:image002.png@01CC5032.FDC56220"/>
          <p:cNvSpPr>
            <a:spLocks noChangeAspect="1" noChangeArrowheads="1"/>
          </p:cNvSpPr>
          <p:nvPr/>
        </p:nvSpPr>
        <p:spPr bwMode="auto">
          <a:xfrm>
            <a:off x="2690814" y="794148"/>
            <a:ext cx="657225" cy="164307"/>
          </a:xfrm>
          <a:prstGeom prst="rect">
            <a:avLst/>
          </a:prstGeom>
          <a:noFill/>
        </p:spPr>
        <p:txBody>
          <a:bodyPr vert="horz" wrap="square" lIns="68580" tIns="34290" rIns="68580" bIns="34290" numCol="1" anchor="t" anchorCtr="0" compatLnSpc="1">
            <a:prstTxWarp prst="textNoShape">
              <a:avLst/>
            </a:prstTxWarp>
          </a:bodyPr>
          <a:lstStyle/>
          <a:p>
            <a:endParaRPr lang="en-US" sz="1800"/>
          </a:p>
        </p:txBody>
      </p:sp>
      <p:sp>
        <p:nvSpPr>
          <p:cNvPr id="3091" name="AutoShape 19" descr="cid:image002.png@01CC5032.FDC56220"/>
          <p:cNvSpPr>
            <a:spLocks noChangeAspect="1" noChangeArrowheads="1"/>
          </p:cNvSpPr>
          <p:nvPr/>
        </p:nvSpPr>
        <p:spPr bwMode="auto">
          <a:xfrm>
            <a:off x="2690814" y="794148"/>
            <a:ext cx="657225" cy="164307"/>
          </a:xfrm>
          <a:prstGeom prst="rect">
            <a:avLst/>
          </a:prstGeom>
          <a:noFill/>
        </p:spPr>
        <p:txBody>
          <a:bodyPr vert="horz" wrap="square" lIns="68580" tIns="34290" rIns="68580" bIns="34290" numCol="1" anchor="t" anchorCtr="0" compatLnSpc="1">
            <a:prstTxWarp prst="textNoShape">
              <a:avLst/>
            </a:prstTxWarp>
          </a:bodyPr>
          <a:lstStyle/>
          <a:p>
            <a:endParaRPr lang="en-US" sz="180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800" y="5765629"/>
            <a:ext cx="1806179" cy="685800"/>
          </a:xfrm>
          <a:prstGeom prst="rect">
            <a:avLst/>
          </a:prstGeom>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01DBCA-42E2-0B4B-8553-3981576249F7}"/>
              </a:ext>
            </a:extLst>
          </p:cNvPr>
          <p:cNvSpPr>
            <a:spLocks noGrp="1"/>
          </p:cNvSpPr>
          <p:nvPr>
            <p:ph type="title"/>
          </p:nvPr>
        </p:nvSpPr>
        <p:spPr/>
        <p:txBody>
          <a:bodyPr/>
          <a:lstStyle/>
          <a:p>
            <a:r>
              <a:rPr lang="en-US" dirty="0"/>
              <a:t>Report Your Address</a:t>
            </a:r>
          </a:p>
        </p:txBody>
      </p:sp>
      <p:sp>
        <p:nvSpPr>
          <p:cNvPr id="18435" name="Rectangle 3"/>
          <p:cNvSpPr>
            <a:spLocks noGrp="1" noChangeArrowheads="1"/>
          </p:cNvSpPr>
          <p:nvPr>
            <p:ph sz="half" idx="1"/>
          </p:nvPr>
        </p:nvSpPr>
        <p:spPr>
          <a:xfrm>
            <a:off x="6389116" y="2081276"/>
            <a:ext cx="4754880" cy="3977640"/>
          </a:xfrm>
        </p:spPr>
        <p:txBody>
          <a:bodyPr>
            <a:normAutofit/>
          </a:bodyPr>
          <a:lstStyle/>
          <a:p>
            <a:pPr>
              <a:spcBef>
                <a:spcPts val="450"/>
              </a:spcBef>
              <a:spcAft>
                <a:spcPts val="900"/>
              </a:spcAft>
              <a:buClr>
                <a:schemeClr val="accent3">
                  <a:lumMod val="50000"/>
                </a:schemeClr>
              </a:buClr>
              <a:defRPr/>
            </a:pPr>
            <a:r>
              <a:rPr lang="en-US" dirty="0"/>
              <a:t>Federal regulations require you to report address changes within </a:t>
            </a:r>
            <a:r>
              <a:rPr lang="en-US" u="sng" dirty="0"/>
              <a:t>10 days</a:t>
            </a:r>
            <a:r>
              <a:rPr lang="en-US" dirty="0"/>
              <a:t> of moving.</a:t>
            </a:r>
          </a:p>
          <a:p>
            <a:pPr>
              <a:spcBef>
                <a:spcPts val="0"/>
              </a:spcBef>
              <a:spcAft>
                <a:spcPts val="450"/>
              </a:spcAft>
              <a:buClr>
                <a:schemeClr val="accent3">
                  <a:lumMod val="50000"/>
                </a:schemeClr>
              </a:buClr>
              <a:defRPr/>
            </a:pPr>
            <a:r>
              <a:rPr lang="en-US" dirty="0"/>
              <a:t>Students who live off campus must report address changes to the Registrar’s &amp; OISS</a:t>
            </a:r>
            <a:r>
              <a:rPr lang="en-US" b="1" dirty="0"/>
              <a:t>:</a:t>
            </a:r>
          </a:p>
          <a:p>
            <a:pPr marL="640556" lvl="1" indent="-257175">
              <a:spcBef>
                <a:spcPts val="0"/>
              </a:spcBef>
              <a:spcAft>
                <a:spcPts val="450"/>
              </a:spcAft>
              <a:buClr>
                <a:schemeClr val="accent3">
                  <a:lumMod val="50000"/>
                </a:schemeClr>
              </a:buClr>
              <a:defRPr/>
            </a:pPr>
            <a:r>
              <a:rPr lang="en-US" sz="1500" dirty="0"/>
              <a:t>Current residence in U.S.</a:t>
            </a:r>
          </a:p>
          <a:p>
            <a:pPr marL="640556" lvl="1" indent="-257175">
              <a:spcBef>
                <a:spcPts val="0"/>
              </a:spcBef>
              <a:spcAft>
                <a:spcPts val="450"/>
              </a:spcAft>
              <a:buClr>
                <a:schemeClr val="accent3">
                  <a:lumMod val="50000"/>
                </a:schemeClr>
              </a:buClr>
              <a:defRPr/>
            </a:pPr>
            <a:r>
              <a:rPr lang="en-US" sz="1500" b="1" dirty="0"/>
              <a:t>Emergency Address </a:t>
            </a:r>
            <a:r>
              <a:rPr lang="en-US" sz="1500" dirty="0"/>
              <a:t>is not required, but strongly recommended.</a:t>
            </a:r>
          </a:p>
          <a:p>
            <a:pPr>
              <a:spcBef>
                <a:spcPts val="450"/>
              </a:spcBef>
              <a:spcAft>
                <a:spcPts val="900"/>
              </a:spcAft>
              <a:buClr>
                <a:schemeClr val="accent3">
                  <a:lumMod val="50000"/>
                </a:schemeClr>
              </a:buClr>
              <a:defRPr/>
            </a:pPr>
            <a:r>
              <a:rPr lang="en-US" dirty="0"/>
              <a:t>All addresses must be a physical street address.  No P.O. Box addresses allowed.</a:t>
            </a:r>
          </a:p>
          <a:p>
            <a:pPr marL="0" indent="0">
              <a:lnSpc>
                <a:spcPct val="80000"/>
              </a:lnSpc>
              <a:buClr>
                <a:schemeClr val="accent3">
                  <a:lumMod val="50000"/>
                </a:schemeClr>
              </a:buClr>
              <a:buNone/>
              <a:defRPr/>
            </a:pPr>
            <a:endParaRPr lang="en-US" sz="1800" dirty="0">
              <a:solidFill>
                <a:schemeClr val="accent3">
                  <a:lumMod val="50000"/>
                </a:schemeClr>
              </a:solidFill>
            </a:endParaRPr>
          </a:p>
        </p:txBody>
      </p:sp>
      <p:pic>
        <p:nvPicPr>
          <p:cNvPr id="24" name="Content Placeholder 23">
            <a:extLst>
              <a:ext uri="{FF2B5EF4-FFF2-40B4-BE49-F238E27FC236}">
                <a16:creationId xmlns:a16="http://schemas.microsoft.com/office/drawing/2014/main" id="{DCDD05D9-4CFF-7043-83E8-AE4B23DFD01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828800" y="2743200"/>
            <a:ext cx="3106373" cy="2293937"/>
          </a:xfrm>
        </p:spPr>
      </p:pic>
    </p:spTree>
    <p:extLst>
      <p:ext uri="{BB962C8B-B14F-4D97-AF65-F5344CB8AC3E}">
        <p14:creationId xmlns:p14="http://schemas.microsoft.com/office/powerpoint/2010/main" val="389108219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Study Abroad &amp; F-1 Status</a:t>
            </a:r>
          </a:p>
        </p:txBody>
      </p:sp>
      <p:sp>
        <p:nvSpPr>
          <p:cNvPr id="5" name="Content Placeholder 4">
            <a:extLst>
              <a:ext uri="{FF2B5EF4-FFF2-40B4-BE49-F238E27FC236}">
                <a16:creationId xmlns:a16="http://schemas.microsoft.com/office/drawing/2014/main" id="{58143825-8388-6545-8BA0-1B14623D3056}"/>
              </a:ext>
            </a:extLst>
          </p:cNvPr>
          <p:cNvSpPr>
            <a:spLocks noGrp="1"/>
          </p:cNvSpPr>
          <p:nvPr>
            <p:ph sz="half" idx="1"/>
          </p:nvPr>
        </p:nvSpPr>
        <p:spPr/>
        <p:txBody>
          <a:bodyPr>
            <a:normAutofit/>
          </a:bodyPr>
          <a:lstStyle/>
          <a:p>
            <a:pPr marL="0" indent="0">
              <a:buNone/>
            </a:pPr>
            <a:r>
              <a:rPr lang="en-US" dirty="0">
                <a:latin typeface="Calibri" panose="020F0502020204030204" pitchFamily="34" charset="0"/>
              </a:rPr>
              <a:t>Students on F-1 status can study abroad in another country for one semester or one academic year. </a:t>
            </a:r>
          </a:p>
          <a:p>
            <a:pPr marL="0" indent="0">
              <a:buNone/>
            </a:pPr>
            <a:endParaRPr lang="en-US" dirty="0">
              <a:latin typeface="Calibri" panose="020F0502020204030204" pitchFamily="34" charset="0"/>
            </a:endParaRPr>
          </a:p>
          <a:p>
            <a:pPr marL="0" indent="0">
              <a:buNone/>
            </a:pPr>
            <a:r>
              <a:rPr lang="en-US" dirty="0">
                <a:latin typeface="Calibri" panose="020F0502020204030204" pitchFamily="34" charset="0"/>
              </a:rPr>
              <a:t>When studying abroad, students are required to meet the full time requirements. </a:t>
            </a:r>
          </a:p>
          <a:p>
            <a:pPr marL="0" indent="0">
              <a:buNone/>
            </a:pPr>
            <a:endParaRPr lang="en-US" dirty="0">
              <a:latin typeface="Calibri" panose="020F0502020204030204" pitchFamily="34" charset="0"/>
            </a:endParaRPr>
          </a:p>
          <a:p>
            <a:pPr marL="0" indent="0">
              <a:buNone/>
            </a:pPr>
            <a:r>
              <a:rPr lang="en-US" dirty="0">
                <a:latin typeface="Calibri" panose="020F0502020204030204" pitchFamily="34" charset="0"/>
              </a:rPr>
              <a:t>You must make an appointment with OISS for advising on how to maintain your status while studying outside the U.S.</a:t>
            </a:r>
          </a:p>
          <a:p>
            <a:endParaRPr lang="en-US" dirty="0"/>
          </a:p>
        </p:txBody>
      </p:sp>
      <p:sp>
        <p:nvSpPr>
          <p:cNvPr id="4" name="TextBox 3"/>
          <p:cNvSpPr txBox="1"/>
          <p:nvPr/>
        </p:nvSpPr>
        <p:spPr>
          <a:xfrm>
            <a:off x="3924300" y="1828802"/>
            <a:ext cx="4914900" cy="1477328"/>
          </a:xfrm>
          <a:prstGeom prst="rect">
            <a:avLst/>
          </a:prstGeom>
          <a:noFill/>
        </p:spPr>
        <p:txBody>
          <a:bodyPr wrap="square" rtlCol="0">
            <a:spAutoFit/>
          </a:bodyPr>
          <a:lstStyle/>
          <a:p>
            <a:pPr marL="257175" indent="-257175">
              <a:buFont typeface="Wingdings" panose="05000000000000000000" pitchFamily="2" charset="2"/>
              <a:buChar char="Ø"/>
            </a:pPr>
            <a:endParaRPr lang="en-US" sz="1800" dirty="0">
              <a:solidFill>
                <a:schemeClr val="accent3">
                  <a:lumMod val="50000"/>
                </a:schemeClr>
              </a:solidFill>
              <a:latin typeface="Calibri" panose="020F0502020204030204" pitchFamily="34" charset="0"/>
            </a:endParaRPr>
          </a:p>
          <a:p>
            <a:endParaRPr lang="en-US" sz="1800" dirty="0">
              <a:solidFill>
                <a:schemeClr val="accent3">
                  <a:lumMod val="50000"/>
                </a:schemeClr>
              </a:solidFill>
              <a:latin typeface="Calibri" panose="020F0502020204030204" pitchFamily="34" charset="0"/>
            </a:endParaRPr>
          </a:p>
          <a:p>
            <a:endParaRPr lang="en-US" sz="1800" dirty="0">
              <a:solidFill>
                <a:schemeClr val="accent3">
                  <a:lumMod val="50000"/>
                </a:schemeClr>
              </a:solidFill>
              <a:latin typeface="Calibri" panose="020F0502020204030204" pitchFamily="34" charset="0"/>
            </a:endParaRPr>
          </a:p>
          <a:p>
            <a:endParaRPr lang="en-US" sz="1800" dirty="0">
              <a:solidFill>
                <a:schemeClr val="accent3">
                  <a:lumMod val="50000"/>
                </a:schemeClr>
              </a:solidFill>
              <a:latin typeface="Calibri" panose="020F0502020204030204" pitchFamily="34" charset="0"/>
            </a:endParaRPr>
          </a:p>
          <a:p>
            <a:endParaRPr lang="en-US" sz="1800" dirty="0">
              <a:solidFill>
                <a:schemeClr val="accent3">
                  <a:lumMod val="50000"/>
                </a:schemeClr>
              </a:solidFill>
              <a:latin typeface="Calibri" panose="020F0502020204030204" pitchFamily="34" charset="0"/>
            </a:endParaRPr>
          </a:p>
        </p:txBody>
      </p:sp>
      <p:pic>
        <p:nvPicPr>
          <p:cNvPr id="8" name="Picture 2">
            <a:extLst>
              <a:ext uri="{FF2B5EF4-FFF2-40B4-BE49-F238E27FC236}">
                <a16:creationId xmlns:a16="http://schemas.microsoft.com/office/drawing/2014/main" id="{1C619293-E8DB-7642-9763-52EC405F180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rot="20686982">
            <a:off x="6266226" y="3132944"/>
            <a:ext cx="4754562" cy="1163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926938"/>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algn="ctr" eaLnBrk="1" hangingPunct="1">
              <a:buClr>
                <a:schemeClr val="tx1"/>
              </a:buClr>
            </a:pPr>
            <a:r>
              <a:rPr lang="en-US" altLang="en-US" dirty="0">
                <a:solidFill>
                  <a:schemeClr val="tx1"/>
                </a:solidFill>
              </a:rPr>
              <a:t>Reducing Your Course Load	</a:t>
            </a:r>
          </a:p>
        </p:txBody>
      </p:sp>
      <p:sp>
        <p:nvSpPr>
          <p:cNvPr id="14339" name="Rectangle 3"/>
          <p:cNvSpPr>
            <a:spLocks noGrp="1" noChangeArrowheads="1"/>
          </p:cNvSpPr>
          <p:nvPr>
            <p:ph sz="half" idx="1"/>
          </p:nvPr>
        </p:nvSpPr>
        <p:spPr/>
        <p:txBody>
          <a:bodyPr>
            <a:noAutofit/>
          </a:bodyPr>
          <a:lstStyle/>
          <a:p>
            <a:pPr marL="0" indent="0" eaLnBrk="1" hangingPunct="1">
              <a:lnSpc>
                <a:spcPct val="90000"/>
              </a:lnSpc>
              <a:buClr>
                <a:schemeClr val="accent3">
                  <a:lumMod val="50000"/>
                </a:schemeClr>
              </a:buClr>
              <a:buNone/>
            </a:pPr>
            <a:endParaRPr lang="en-US" altLang="en-US" dirty="0">
              <a:latin typeface="Calibri" pitchFamily="34" charset="0"/>
              <a:ea typeface="Calibri" pitchFamily="34" charset="0"/>
              <a:cs typeface="Calibri" pitchFamily="34" charset="0"/>
            </a:endParaRPr>
          </a:p>
        </p:txBody>
      </p:sp>
      <p:sp>
        <p:nvSpPr>
          <p:cNvPr id="2" name="Content Placeholder 1">
            <a:extLst>
              <a:ext uri="{FF2B5EF4-FFF2-40B4-BE49-F238E27FC236}">
                <a16:creationId xmlns:a16="http://schemas.microsoft.com/office/drawing/2014/main" id="{710D6556-8F26-2047-B51A-FD8610C0E3DD}"/>
              </a:ext>
            </a:extLst>
          </p:cNvPr>
          <p:cNvSpPr>
            <a:spLocks noGrp="1"/>
          </p:cNvSpPr>
          <p:nvPr>
            <p:ph sz="half" idx="2"/>
          </p:nvPr>
        </p:nvSpPr>
        <p:spPr/>
        <p:txBody>
          <a:bodyPr>
            <a:normAutofit fontScale="92500" lnSpcReduction="10000"/>
          </a:bodyPr>
          <a:lstStyle/>
          <a:p>
            <a:pPr>
              <a:buClr>
                <a:schemeClr val="accent3">
                  <a:lumMod val="50000"/>
                </a:schemeClr>
              </a:buClr>
              <a:buFont typeface="Arial" panose="020B0604020202020204" pitchFamily="34" charset="0"/>
              <a:buChar char="•"/>
            </a:pPr>
            <a:r>
              <a:rPr lang="en-US" altLang="en-US" dirty="0">
                <a:latin typeface="Calibri" pitchFamily="34" charset="0"/>
                <a:ea typeface="Calibri" pitchFamily="34" charset="0"/>
                <a:cs typeface="Calibri" pitchFamily="34" charset="0"/>
              </a:rPr>
              <a:t>You MUST first obtain approval from OISS before reducing your course load in order to maintain your legal status.</a:t>
            </a:r>
          </a:p>
          <a:p>
            <a:pPr lvl="1">
              <a:buClr>
                <a:schemeClr val="accent3">
                  <a:lumMod val="50000"/>
                </a:schemeClr>
              </a:buClr>
              <a:buFont typeface="Arial" panose="020B0604020202020204" pitchFamily="34" charset="0"/>
              <a:buChar char="•"/>
            </a:pPr>
            <a:r>
              <a:rPr lang="en-US" altLang="en-US" dirty="0">
                <a:latin typeface="Calibri" pitchFamily="34" charset="0"/>
                <a:ea typeface="Calibri" pitchFamily="34" charset="0"/>
                <a:cs typeface="Calibri" pitchFamily="34" charset="0"/>
              </a:rPr>
              <a:t>OISS approvals are reported to the federal government via SEVIS.</a:t>
            </a:r>
          </a:p>
          <a:p>
            <a:pPr lvl="1">
              <a:buClr>
                <a:schemeClr val="accent3">
                  <a:lumMod val="50000"/>
                </a:schemeClr>
              </a:buClr>
              <a:buFont typeface="Arial" panose="020B0604020202020204" pitchFamily="34" charset="0"/>
              <a:buChar char="•"/>
            </a:pPr>
            <a:endParaRPr lang="en-US" altLang="en-US" dirty="0">
              <a:latin typeface="Calibri" pitchFamily="34" charset="0"/>
              <a:ea typeface="Calibri" pitchFamily="34" charset="0"/>
              <a:cs typeface="Calibri" pitchFamily="34" charset="0"/>
            </a:endParaRPr>
          </a:p>
          <a:p>
            <a:pPr>
              <a:buClr>
                <a:schemeClr val="accent3">
                  <a:lumMod val="50000"/>
                </a:schemeClr>
              </a:buClr>
              <a:buFont typeface="Arial" panose="020B0604020202020204" pitchFamily="34" charset="0"/>
              <a:buChar char="•"/>
            </a:pPr>
            <a:r>
              <a:rPr lang="en-US" altLang="en-US" dirty="0">
                <a:latin typeface="Calibri" pitchFamily="34" charset="0"/>
                <a:ea typeface="Calibri" pitchFamily="34" charset="0"/>
                <a:cs typeface="Calibri" pitchFamily="34" charset="0"/>
              </a:rPr>
              <a:t>There are very few acceptable reasons you may be authorized to enroll below fulltime.</a:t>
            </a:r>
          </a:p>
          <a:p>
            <a:pPr>
              <a:buClr>
                <a:schemeClr val="accent3">
                  <a:lumMod val="50000"/>
                </a:schemeClr>
              </a:buClr>
              <a:buFont typeface="Arial" panose="020B0604020202020204" pitchFamily="34" charset="0"/>
              <a:buChar char="•"/>
            </a:pPr>
            <a:endParaRPr lang="en-US" altLang="en-US" dirty="0">
              <a:latin typeface="Calibri" pitchFamily="34" charset="0"/>
              <a:ea typeface="Calibri" pitchFamily="34" charset="0"/>
              <a:cs typeface="Calibri" pitchFamily="34" charset="0"/>
            </a:endParaRPr>
          </a:p>
          <a:p>
            <a:pPr>
              <a:buClr>
                <a:schemeClr val="accent3">
                  <a:lumMod val="50000"/>
                </a:schemeClr>
              </a:buClr>
              <a:buFont typeface="Arial" panose="020B0604020202020204" pitchFamily="34" charset="0"/>
              <a:buChar char="•"/>
            </a:pPr>
            <a:r>
              <a:rPr lang="en-US" altLang="en-US" dirty="0">
                <a:latin typeface="Calibri" pitchFamily="34" charset="0"/>
                <a:ea typeface="Calibri" pitchFamily="34" charset="0"/>
                <a:cs typeface="Calibri" pitchFamily="34" charset="0"/>
              </a:rPr>
              <a:t>If you attempt to drop a course or withdraw from the University of Redlands outside of normal registration windows, you will be blocked from doing so. You MUST speak to OISS to obtain a prior approval. </a:t>
            </a:r>
          </a:p>
          <a:p>
            <a:endParaRPr lang="en-US" dirty="0"/>
          </a:p>
        </p:txBody>
      </p:sp>
      <p:pic>
        <p:nvPicPr>
          <p:cNvPr id="14340" name="Picture 5" descr="k0043528"/>
          <p:cNvPicPr>
            <a:picLocks noChangeAspect="1" noChangeArrowheads="1"/>
          </p:cNvPicPr>
          <p:nvPr/>
        </p:nvPicPr>
        <p:blipFill>
          <a:blip r:embed="rId3" cstate="print"/>
          <a:srcRect/>
          <a:stretch>
            <a:fillRect/>
          </a:stretch>
        </p:blipFill>
        <p:spPr bwMode="auto">
          <a:xfrm>
            <a:off x="2286000" y="2971800"/>
            <a:ext cx="2133600" cy="2833688"/>
          </a:xfrm>
          <a:prstGeom prst="rect">
            <a:avLst/>
          </a:prstGeom>
          <a:noFill/>
          <a:ln w="9525">
            <a:noFill/>
            <a:miter lim="800000"/>
            <a:headEnd/>
            <a:tailEnd/>
          </a:ln>
        </p:spPr>
      </p:pic>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69848" y="381000"/>
            <a:ext cx="10058400" cy="1609344"/>
          </a:xfrm>
        </p:spPr>
        <p:txBody>
          <a:bodyPr>
            <a:normAutofit/>
          </a:bodyPr>
          <a:lstStyle/>
          <a:p>
            <a:pPr eaLnBrk="1" hangingPunct="1"/>
            <a:r>
              <a:rPr lang="en-US" altLang="en-US" dirty="0">
                <a:solidFill>
                  <a:schemeClr val="tx1"/>
                </a:solidFill>
              </a:rPr>
              <a:t>Acceptable reasons for reducing your course load: </a:t>
            </a:r>
          </a:p>
        </p:txBody>
      </p:sp>
      <p:sp>
        <p:nvSpPr>
          <p:cNvPr id="15363" name="Rectangle 3"/>
          <p:cNvSpPr>
            <a:spLocks noGrp="1" noChangeArrowheads="1"/>
          </p:cNvSpPr>
          <p:nvPr>
            <p:ph sz="half" idx="1"/>
          </p:nvPr>
        </p:nvSpPr>
        <p:spPr/>
        <p:txBody>
          <a:bodyPr>
            <a:normAutofit/>
          </a:bodyPr>
          <a:lstStyle/>
          <a:p>
            <a:pPr marL="0" indent="0" eaLnBrk="1" hangingPunct="1">
              <a:lnSpc>
                <a:spcPct val="90000"/>
              </a:lnSpc>
              <a:buClr>
                <a:schemeClr val="accent3">
                  <a:lumMod val="50000"/>
                </a:schemeClr>
              </a:buClr>
              <a:buNone/>
              <a:defRPr/>
            </a:pPr>
            <a:r>
              <a:rPr lang="en-US" b="1" dirty="0">
                <a:latin typeface="Calibri" pitchFamily="34" charset="0"/>
                <a:cs typeface="Calibri" pitchFamily="34" charset="0"/>
              </a:rPr>
              <a:t>Academic or language difficulty</a:t>
            </a:r>
            <a:r>
              <a:rPr lang="en-US" dirty="0">
                <a:latin typeface="Calibri" pitchFamily="34" charset="0"/>
                <a:cs typeface="Calibri" pitchFamily="34" charset="0"/>
              </a:rPr>
              <a:t>- Available for only </a:t>
            </a:r>
            <a:r>
              <a:rPr lang="en-US" b="1" dirty="0">
                <a:latin typeface="Calibri" pitchFamily="34" charset="0"/>
                <a:cs typeface="Calibri" pitchFamily="34" charset="0"/>
              </a:rPr>
              <a:t>one semester</a:t>
            </a:r>
            <a:r>
              <a:rPr lang="en-US" dirty="0">
                <a:latin typeface="Calibri" pitchFamily="34" charset="0"/>
                <a:cs typeface="Calibri" pitchFamily="34" charset="0"/>
              </a:rPr>
              <a:t> of the entire degree program.</a:t>
            </a:r>
          </a:p>
          <a:p>
            <a:pPr marL="0" indent="0" eaLnBrk="1" hangingPunct="1">
              <a:lnSpc>
                <a:spcPct val="90000"/>
              </a:lnSpc>
              <a:buClr>
                <a:schemeClr val="accent3">
                  <a:lumMod val="50000"/>
                </a:schemeClr>
              </a:buClr>
              <a:buNone/>
              <a:defRPr/>
            </a:pPr>
            <a:endParaRPr lang="en-US" dirty="0">
              <a:latin typeface="Calibri" pitchFamily="34" charset="0"/>
              <a:cs typeface="Calibri" pitchFamily="34" charset="0"/>
            </a:endParaRPr>
          </a:p>
          <a:p>
            <a:pPr marL="0" indent="0" eaLnBrk="1" hangingPunct="1">
              <a:lnSpc>
                <a:spcPct val="90000"/>
              </a:lnSpc>
              <a:buClr>
                <a:schemeClr val="accent3">
                  <a:lumMod val="50000"/>
                </a:schemeClr>
              </a:buClr>
              <a:buNone/>
              <a:defRPr/>
            </a:pPr>
            <a:r>
              <a:rPr lang="en-US" b="1" dirty="0">
                <a:latin typeface="Calibri" pitchFamily="34" charset="0"/>
                <a:cs typeface="Calibri" pitchFamily="34" charset="0"/>
              </a:rPr>
              <a:t>Final term of study</a:t>
            </a:r>
            <a:r>
              <a:rPr lang="en-US" dirty="0">
                <a:latin typeface="Calibri" pitchFamily="34" charset="0"/>
                <a:cs typeface="Calibri" pitchFamily="34" charset="0"/>
              </a:rPr>
              <a:t> – Available when you do not need a fulltime load to complete your degree requirements. </a:t>
            </a:r>
            <a:endParaRPr lang="en-US" b="1" i="1" dirty="0">
              <a:latin typeface="Calibri" pitchFamily="34" charset="0"/>
              <a:cs typeface="Calibri" pitchFamily="34" charset="0"/>
            </a:endParaRPr>
          </a:p>
          <a:p>
            <a:pPr marL="0" indent="0" eaLnBrk="1" hangingPunct="1">
              <a:lnSpc>
                <a:spcPct val="90000"/>
              </a:lnSpc>
              <a:buClr>
                <a:schemeClr val="accent3">
                  <a:lumMod val="50000"/>
                </a:schemeClr>
              </a:buClr>
              <a:buNone/>
              <a:defRPr/>
            </a:pPr>
            <a:endParaRPr lang="en-US" b="1" i="1" dirty="0">
              <a:latin typeface="Calibri" pitchFamily="34" charset="0"/>
              <a:cs typeface="Calibri" pitchFamily="34" charset="0"/>
            </a:endParaRPr>
          </a:p>
          <a:p>
            <a:pPr marL="0" indent="0" eaLnBrk="1" hangingPunct="1">
              <a:lnSpc>
                <a:spcPct val="90000"/>
              </a:lnSpc>
              <a:buClr>
                <a:schemeClr val="accent3">
                  <a:lumMod val="50000"/>
                </a:schemeClr>
              </a:buClr>
              <a:buNone/>
              <a:defRPr/>
            </a:pPr>
            <a:r>
              <a:rPr lang="en-US" b="1" dirty="0">
                <a:latin typeface="Calibri" pitchFamily="34" charset="0"/>
                <a:cs typeface="Calibri" pitchFamily="34" charset="0"/>
              </a:rPr>
              <a:t>Medical problem</a:t>
            </a:r>
            <a:r>
              <a:rPr lang="en-US" dirty="0">
                <a:latin typeface="Calibri" pitchFamily="34" charset="0"/>
                <a:cs typeface="Calibri" pitchFamily="34" charset="0"/>
              </a:rPr>
              <a:t>- You can be authorized to take a reduced load </a:t>
            </a:r>
            <a:r>
              <a:rPr lang="en-US" b="1" i="1" dirty="0">
                <a:latin typeface="Calibri" pitchFamily="34" charset="0"/>
                <a:cs typeface="Calibri" pitchFamily="34" charset="0"/>
              </a:rPr>
              <a:t>for a maximum of one year.</a:t>
            </a:r>
          </a:p>
          <a:p>
            <a:pPr eaLnBrk="1" hangingPunct="1">
              <a:lnSpc>
                <a:spcPct val="90000"/>
              </a:lnSpc>
              <a:buClr>
                <a:schemeClr val="accent3">
                  <a:lumMod val="50000"/>
                </a:schemeClr>
              </a:buClr>
              <a:buFont typeface="Wingdings" pitchFamily="2" charset="2"/>
              <a:buChar char="Ø"/>
              <a:defRPr/>
            </a:pPr>
            <a:endParaRPr lang="en-US" b="1" i="1" dirty="0">
              <a:solidFill>
                <a:schemeClr val="accent3">
                  <a:lumMod val="50000"/>
                </a:schemeClr>
              </a:solidFill>
              <a:latin typeface="Calibri" pitchFamily="34" charset="0"/>
              <a:cs typeface="Calibri" pitchFamily="34" charset="0"/>
            </a:endParaRPr>
          </a:p>
          <a:p>
            <a:pPr marL="0" indent="0">
              <a:lnSpc>
                <a:spcPct val="90000"/>
              </a:lnSpc>
              <a:buClr>
                <a:schemeClr val="accent3">
                  <a:lumMod val="50000"/>
                </a:schemeClr>
              </a:buClr>
              <a:buNone/>
              <a:defRPr/>
            </a:pPr>
            <a:endParaRPr lang="en-US" dirty="0">
              <a:solidFill>
                <a:schemeClr val="accent3">
                  <a:lumMod val="50000"/>
                </a:schemeClr>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800" y="4571448"/>
            <a:ext cx="1371600" cy="1581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778" r="11889" b="4361"/>
          <a:stretch/>
        </p:blipFill>
        <p:spPr bwMode="auto">
          <a:xfrm>
            <a:off x="6820995" y="2194560"/>
            <a:ext cx="1256205" cy="1310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8425" y="3297477"/>
            <a:ext cx="1306576" cy="1370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6E744-3A28-1849-8662-BC0EC4252DAE}"/>
              </a:ext>
            </a:extLst>
          </p:cNvPr>
          <p:cNvSpPr>
            <a:spLocks noGrp="1"/>
          </p:cNvSpPr>
          <p:nvPr>
            <p:ph type="title"/>
          </p:nvPr>
        </p:nvSpPr>
        <p:spPr/>
        <p:txBody>
          <a:bodyPr/>
          <a:lstStyle/>
          <a:p>
            <a:r>
              <a:rPr lang="en-US" dirty="0"/>
              <a:t>Documents</a:t>
            </a:r>
          </a:p>
        </p:txBody>
      </p:sp>
    </p:spTree>
    <p:extLst>
      <p:ext uri="{BB962C8B-B14F-4D97-AF65-F5344CB8AC3E}">
        <p14:creationId xmlns:p14="http://schemas.microsoft.com/office/powerpoint/2010/main" val="122256067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CD3B21-7A5B-D645-8E41-A3F4BB31E1CA}"/>
              </a:ext>
            </a:extLst>
          </p:cNvPr>
          <p:cNvSpPr>
            <a:spLocks noGrp="1"/>
          </p:cNvSpPr>
          <p:nvPr>
            <p:ph type="title"/>
          </p:nvPr>
        </p:nvSpPr>
        <p:spPr/>
        <p:txBody>
          <a:bodyPr/>
          <a:lstStyle/>
          <a:p>
            <a:r>
              <a:rPr lang="en-US" dirty="0"/>
              <a:t>Social Security Numbers</a:t>
            </a:r>
          </a:p>
        </p:txBody>
      </p:sp>
      <p:sp>
        <p:nvSpPr>
          <p:cNvPr id="17411" name="Rectangle 3"/>
          <p:cNvSpPr>
            <a:spLocks noGrp="1" noChangeArrowheads="1"/>
          </p:cNvSpPr>
          <p:nvPr>
            <p:ph sz="half" idx="1"/>
          </p:nvPr>
        </p:nvSpPr>
        <p:spPr/>
        <p:txBody>
          <a:bodyPr>
            <a:normAutofit/>
          </a:bodyPr>
          <a:lstStyle/>
          <a:p>
            <a:pPr>
              <a:spcBef>
                <a:spcPts val="450"/>
              </a:spcBef>
              <a:spcAft>
                <a:spcPts val="900"/>
              </a:spcAft>
              <a:buClr>
                <a:schemeClr val="accent3">
                  <a:lumMod val="50000"/>
                </a:schemeClr>
              </a:buClr>
              <a:defRPr/>
            </a:pPr>
            <a:r>
              <a:rPr lang="en-US" sz="1800" b="1" dirty="0">
                <a:latin typeface="Calibri" pitchFamily="34" charset="0"/>
                <a:cs typeface="Calibri" pitchFamily="34" charset="0"/>
              </a:rPr>
              <a:t>Only students with employment are eligible to apply for a Social Security Number (SSN).</a:t>
            </a:r>
          </a:p>
          <a:p>
            <a:pPr>
              <a:spcBef>
                <a:spcPts val="0"/>
              </a:spcBef>
              <a:buClr>
                <a:schemeClr val="accent3">
                  <a:lumMod val="50000"/>
                </a:schemeClr>
              </a:buClr>
              <a:defRPr/>
            </a:pPr>
            <a:r>
              <a:rPr lang="en-US" sz="1800" dirty="0">
                <a:latin typeface="Calibri" pitchFamily="34" charset="0"/>
                <a:cs typeface="Calibri" pitchFamily="34" charset="0"/>
              </a:rPr>
              <a:t>Everyone needs a letter from OISS in order to apply for an SSN.</a:t>
            </a:r>
          </a:p>
          <a:p>
            <a:pPr marL="257175" lvl="1" indent="-257175">
              <a:spcBef>
                <a:spcPts val="0"/>
              </a:spcBef>
              <a:buClr>
                <a:schemeClr val="accent3">
                  <a:lumMod val="50000"/>
                </a:schemeClr>
              </a:buClr>
              <a:defRPr/>
            </a:pPr>
            <a:r>
              <a:rPr lang="en-US" sz="1800" b="1" dirty="0">
                <a:latin typeface="Calibri" pitchFamily="34" charset="0"/>
                <a:cs typeface="Calibri" pitchFamily="34" charset="0"/>
              </a:rPr>
              <a:t>F-1 students:</a:t>
            </a:r>
            <a:r>
              <a:rPr lang="en-US" sz="1800" dirty="0">
                <a:latin typeface="Calibri" pitchFamily="34" charset="0"/>
                <a:cs typeface="Calibri" pitchFamily="34" charset="0"/>
              </a:rPr>
              <a:t> </a:t>
            </a:r>
          </a:p>
          <a:p>
            <a:pPr marL="585788" lvl="2" indent="-285750">
              <a:spcBef>
                <a:spcPts val="0"/>
              </a:spcBef>
              <a:buClr>
                <a:schemeClr val="accent3">
                  <a:lumMod val="50000"/>
                </a:schemeClr>
              </a:buClr>
              <a:defRPr/>
            </a:pPr>
            <a:r>
              <a:rPr lang="en-US" sz="1500" dirty="0">
                <a:latin typeface="Calibri" pitchFamily="34" charset="0"/>
                <a:cs typeface="Calibri" pitchFamily="34" charset="0"/>
              </a:rPr>
              <a:t>CPT jobs: you need to bring CPT application and job offer letter to OISS in order to request CPT authorization and obtain letter to SSA.</a:t>
            </a:r>
          </a:p>
          <a:p>
            <a:pPr marL="585788" lvl="2" indent="-285750">
              <a:spcBef>
                <a:spcPts val="0"/>
              </a:spcBef>
              <a:buClr>
                <a:schemeClr val="accent3">
                  <a:lumMod val="50000"/>
                </a:schemeClr>
              </a:buClr>
              <a:defRPr/>
            </a:pPr>
            <a:r>
              <a:rPr lang="en-US" sz="1500" dirty="0">
                <a:latin typeface="Calibri" pitchFamily="34" charset="0"/>
                <a:cs typeface="Calibri" pitchFamily="34" charset="0"/>
              </a:rPr>
              <a:t>On campus jobs: you need letter from department offering you the job and letter from DSO, OISS.</a:t>
            </a:r>
          </a:p>
          <a:p>
            <a:pPr marL="257175" lvl="1" indent="-257175">
              <a:spcBef>
                <a:spcPts val="0"/>
              </a:spcBef>
              <a:buClr>
                <a:schemeClr val="accent3">
                  <a:lumMod val="50000"/>
                </a:schemeClr>
              </a:buClr>
              <a:defRPr/>
            </a:pPr>
            <a:r>
              <a:rPr lang="en-US" sz="1800" b="1" dirty="0">
                <a:latin typeface="Calibri" pitchFamily="34" charset="0"/>
                <a:cs typeface="Calibri" pitchFamily="34" charset="0"/>
              </a:rPr>
              <a:t>J-1 students:</a:t>
            </a:r>
            <a:r>
              <a:rPr lang="en-US" sz="1800" dirty="0">
                <a:latin typeface="Calibri" pitchFamily="34" charset="0"/>
                <a:cs typeface="Calibri" pitchFamily="34" charset="0"/>
              </a:rPr>
              <a:t> You must obtain permission to work on campus from OISS.</a:t>
            </a:r>
          </a:p>
          <a:p>
            <a:pPr marL="257175" lvl="1" indent="-257175">
              <a:spcBef>
                <a:spcPts val="0"/>
              </a:spcBef>
              <a:buClr>
                <a:schemeClr val="accent3">
                  <a:lumMod val="50000"/>
                </a:schemeClr>
              </a:buClr>
              <a:defRPr/>
            </a:pPr>
            <a:r>
              <a:rPr lang="en-US" sz="1800" dirty="0">
                <a:latin typeface="Calibri" pitchFamily="34" charset="0"/>
                <a:cs typeface="Calibri" pitchFamily="34" charset="0"/>
              </a:rPr>
              <a:t>Students will be provided with a letter to take to SSN in support of their application for SSN. </a:t>
            </a:r>
          </a:p>
          <a:p>
            <a:pPr marL="257175" lvl="1" indent="-257175">
              <a:spcBef>
                <a:spcPts val="0"/>
              </a:spcBef>
              <a:buClr>
                <a:schemeClr val="accent3">
                  <a:lumMod val="50000"/>
                </a:schemeClr>
              </a:buClr>
              <a:defRPr/>
            </a:pPr>
            <a:endParaRPr lang="en-US" sz="1800" dirty="0">
              <a:solidFill>
                <a:schemeClr val="accent3">
                  <a:lumMod val="50000"/>
                </a:schemeClr>
              </a:solidFill>
              <a:latin typeface="Calibri" pitchFamily="34" charset="0"/>
              <a:cs typeface="Calibri" pitchFamily="34" charset="0"/>
            </a:endParaRPr>
          </a:p>
          <a:p>
            <a:pPr marL="257175" lvl="1" indent="-257175">
              <a:spcBef>
                <a:spcPts val="0"/>
              </a:spcBef>
              <a:buClr>
                <a:schemeClr val="accent3">
                  <a:lumMod val="50000"/>
                </a:schemeClr>
              </a:buClr>
              <a:defRPr/>
            </a:pPr>
            <a:endParaRPr lang="en-US" sz="1800" dirty="0">
              <a:solidFill>
                <a:schemeClr val="accent3">
                  <a:lumMod val="50000"/>
                </a:schemeClr>
              </a:solidFill>
              <a:latin typeface="Calibri" pitchFamily="34" charset="0"/>
              <a:cs typeface="Calibri" pitchFamily="34" charset="0"/>
            </a:endParaRPr>
          </a:p>
          <a:p>
            <a:pPr marL="257175" lvl="1" indent="-257175">
              <a:spcBef>
                <a:spcPts val="0"/>
              </a:spcBef>
              <a:buClr>
                <a:schemeClr val="accent3">
                  <a:lumMod val="50000"/>
                </a:schemeClr>
              </a:buClr>
              <a:defRPr/>
            </a:pPr>
            <a:endParaRPr lang="en-US" sz="1800" dirty="0">
              <a:solidFill>
                <a:schemeClr val="accent3">
                  <a:lumMod val="50000"/>
                </a:schemeClr>
              </a:solidFill>
              <a:latin typeface="Calibri" pitchFamily="34" charset="0"/>
              <a:cs typeface="Calibri" pitchFamily="34" charset="0"/>
            </a:endParaRPr>
          </a:p>
          <a:p>
            <a:pPr>
              <a:spcBef>
                <a:spcPts val="0"/>
              </a:spcBef>
              <a:buClr>
                <a:schemeClr val="accent3">
                  <a:lumMod val="50000"/>
                </a:schemeClr>
              </a:buClr>
              <a:defRPr/>
            </a:pPr>
            <a:endParaRPr lang="en-US" sz="2100" b="1" dirty="0">
              <a:solidFill>
                <a:schemeClr val="accent3">
                  <a:lumMod val="50000"/>
                </a:schemeClr>
              </a:solidFill>
              <a:latin typeface="Calibri" pitchFamily="34" charset="0"/>
              <a:cs typeface="Calibri" pitchFamily="34" charset="0"/>
            </a:endParaRPr>
          </a:p>
          <a:p>
            <a:pPr marL="0" indent="0">
              <a:buClr>
                <a:schemeClr val="accent3">
                  <a:lumMod val="50000"/>
                </a:schemeClr>
              </a:buClr>
              <a:buNone/>
              <a:defRPr/>
            </a:pPr>
            <a:endParaRPr lang="en-US" sz="1800" dirty="0">
              <a:solidFill>
                <a:schemeClr val="accent3">
                  <a:lumMod val="50000"/>
                </a:schemeClr>
              </a:solidFill>
            </a:endParaRPr>
          </a:p>
          <a:p>
            <a:pPr marL="0" indent="0">
              <a:buClr>
                <a:schemeClr val="accent3">
                  <a:lumMod val="50000"/>
                </a:schemeClr>
              </a:buClr>
              <a:buNone/>
              <a:defRPr/>
            </a:pPr>
            <a:endParaRPr lang="en-US" sz="1800" dirty="0">
              <a:solidFill>
                <a:schemeClr val="accent3">
                  <a:lumMod val="50000"/>
                </a:schemeClr>
              </a:solidFill>
            </a:endParaRPr>
          </a:p>
          <a:p>
            <a:pPr marL="0" indent="0">
              <a:buClr>
                <a:schemeClr val="accent3">
                  <a:lumMod val="50000"/>
                </a:schemeClr>
              </a:buClr>
              <a:buNone/>
              <a:defRPr/>
            </a:pPr>
            <a:endParaRPr lang="en-US" sz="1800" dirty="0">
              <a:solidFill>
                <a:schemeClr val="accent3">
                  <a:lumMod val="50000"/>
                </a:schemeClr>
              </a:solidFill>
            </a:endParaRPr>
          </a:p>
        </p:txBody>
      </p:sp>
      <p:pic>
        <p:nvPicPr>
          <p:cNvPr id="9" name="Picture 2" descr="Social-Security-Card">
            <a:hlinkClick r:id="rId3"/>
            <a:extLst>
              <a:ext uri="{FF2B5EF4-FFF2-40B4-BE49-F238E27FC236}">
                <a16:creationId xmlns:a16="http://schemas.microsoft.com/office/drawing/2014/main" id="{0D723078-9685-BF4A-BCF3-909FD7230DA2}"/>
              </a:ext>
            </a:extLst>
          </p:cNvPr>
          <p:cNvPicPr>
            <a:picLocks noGrp="1" noChangeAspect="1" noChangeArrowheads="1"/>
          </p:cNvPicPr>
          <p:nvPr>
            <p:ph sz="half" idx="2"/>
          </p:nvPr>
        </p:nvPicPr>
        <p:blipFill>
          <a:blip r:embed="rId4" cstate="print"/>
          <a:srcRect/>
          <a:stretch>
            <a:fillRect/>
          </a:stretch>
        </p:blipFill>
        <p:spPr bwMode="auto">
          <a:xfrm>
            <a:off x="6781800" y="2590800"/>
            <a:ext cx="4085185" cy="2496502"/>
          </a:xfrm>
          <a:prstGeom prst="rect">
            <a:avLst/>
          </a:prstGeom>
          <a:noFill/>
        </p:spPr>
      </p:pic>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pPr eaLnBrk="1" hangingPunct="1"/>
            <a:r>
              <a:rPr lang="en-US" altLang="en-US" dirty="0">
                <a:solidFill>
                  <a:schemeClr val="tx1"/>
                </a:solidFill>
                <a:latin typeface="Arial Black" panose="020B0A04020102020204" pitchFamily="34" charset="0"/>
              </a:rPr>
              <a:t>Visa</a:t>
            </a:r>
          </a:p>
        </p:txBody>
      </p:sp>
      <p:sp>
        <p:nvSpPr>
          <p:cNvPr id="24579" name="Rectangle 3"/>
          <p:cNvSpPr>
            <a:spLocks noGrp="1" noChangeArrowheads="1"/>
          </p:cNvSpPr>
          <p:nvPr>
            <p:ph sz="half" idx="1"/>
          </p:nvPr>
        </p:nvSpPr>
        <p:spPr>
          <a:xfrm>
            <a:off x="6438552" y="1828800"/>
            <a:ext cx="4754880" cy="3977640"/>
          </a:xfrm>
        </p:spPr>
        <p:txBody>
          <a:bodyPr>
            <a:normAutofit/>
          </a:bodyPr>
          <a:lstStyle/>
          <a:p>
            <a:pPr>
              <a:lnSpc>
                <a:spcPct val="90000"/>
              </a:lnSpc>
            </a:pPr>
            <a:endParaRPr lang="en-US" altLang="en-US" sz="1800" dirty="0">
              <a:latin typeface="Calibri" pitchFamily="34" charset="0"/>
              <a:ea typeface="Calibri" pitchFamily="34" charset="0"/>
              <a:cs typeface="Calibri" pitchFamily="34" charset="0"/>
            </a:endParaRPr>
          </a:p>
          <a:p>
            <a:pPr>
              <a:lnSpc>
                <a:spcPct val="90000"/>
              </a:lnSpc>
            </a:pPr>
            <a:r>
              <a:rPr lang="en-US" altLang="en-US" sz="1800" dirty="0">
                <a:latin typeface="Calibri" pitchFamily="34" charset="0"/>
                <a:ea typeface="Calibri" pitchFamily="34" charset="0"/>
                <a:cs typeface="Calibri" pitchFamily="34" charset="0"/>
              </a:rPr>
              <a:t>You need a Visa to enter the U.S. </a:t>
            </a:r>
          </a:p>
          <a:p>
            <a:pPr>
              <a:lnSpc>
                <a:spcPct val="90000"/>
              </a:lnSpc>
            </a:pPr>
            <a:r>
              <a:rPr lang="en-US" altLang="en-US" sz="1800" dirty="0">
                <a:latin typeface="Calibri" pitchFamily="34" charset="0"/>
                <a:ea typeface="Calibri" pitchFamily="34" charset="0"/>
                <a:cs typeface="Calibri" pitchFamily="34" charset="0"/>
              </a:rPr>
              <a:t>It is okay for your F-1 or J-1 visa in your passport to expire while you are in the U.S.</a:t>
            </a:r>
          </a:p>
          <a:p>
            <a:pPr>
              <a:lnSpc>
                <a:spcPct val="90000"/>
              </a:lnSpc>
            </a:pPr>
            <a:endParaRPr lang="en-US" altLang="en-US" sz="900" dirty="0">
              <a:latin typeface="Calibri" pitchFamily="34" charset="0"/>
              <a:ea typeface="Calibri" pitchFamily="34" charset="0"/>
              <a:cs typeface="Calibri" pitchFamily="34" charset="0"/>
            </a:endParaRPr>
          </a:p>
          <a:p>
            <a:pPr>
              <a:lnSpc>
                <a:spcPct val="90000"/>
              </a:lnSpc>
            </a:pPr>
            <a:r>
              <a:rPr lang="en-US" altLang="en-US" sz="1800" dirty="0">
                <a:latin typeface="Calibri" pitchFamily="34" charset="0"/>
                <a:ea typeface="Calibri" pitchFamily="34" charset="0"/>
                <a:cs typeface="Calibri" pitchFamily="34" charset="0"/>
              </a:rPr>
              <a:t>The visa must only be valid when crossing the border to enter into the U.S.</a:t>
            </a:r>
          </a:p>
          <a:p>
            <a:pPr>
              <a:lnSpc>
                <a:spcPct val="90000"/>
              </a:lnSpc>
            </a:pPr>
            <a:endParaRPr lang="en-US" altLang="en-US" sz="1800" dirty="0">
              <a:latin typeface="Calibri" pitchFamily="34" charset="0"/>
              <a:ea typeface="Calibri" pitchFamily="34" charset="0"/>
              <a:cs typeface="Calibri" pitchFamily="34" charset="0"/>
            </a:endParaRPr>
          </a:p>
          <a:p>
            <a:r>
              <a:rPr lang="en-US" altLang="en-US" sz="1800" dirty="0">
                <a:latin typeface="Calibri" pitchFamily="34" charset="0"/>
                <a:ea typeface="Calibri" pitchFamily="34" charset="0"/>
                <a:cs typeface="Calibri" pitchFamily="34" charset="0"/>
              </a:rPr>
              <a:t>Since the F or J visa can expire without consequence while you are in the U.S., it is </a:t>
            </a:r>
            <a:r>
              <a:rPr lang="en-US" altLang="en-US" sz="1800" u="sng" dirty="0">
                <a:latin typeface="Calibri" pitchFamily="34" charset="0"/>
                <a:ea typeface="Calibri" pitchFamily="34" charset="0"/>
                <a:cs typeface="Calibri" pitchFamily="34" charset="0"/>
              </a:rPr>
              <a:t>not</a:t>
            </a:r>
            <a:r>
              <a:rPr lang="en-US" altLang="en-US" sz="1800" dirty="0">
                <a:latin typeface="Calibri" pitchFamily="34" charset="0"/>
                <a:ea typeface="Calibri" pitchFamily="34" charset="0"/>
                <a:cs typeface="Calibri" pitchFamily="34" charset="0"/>
              </a:rPr>
              <a:t> possible to renew your visa while inside the United States.</a:t>
            </a:r>
          </a:p>
          <a:p>
            <a:pPr marL="0" indent="0">
              <a:lnSpc>
                <a:spcPct val="90000"/>
              </a:lnSpc>
              <a:buNone/>
            </a:pPr>
            <a:endParaRPr lang="en-US" altLang="en-US" sz="1800" dirty="0">
              <a:latin typeface="Calibri" pitchFamily="34" charset="0"/>
              <a:ea typeface="Calibri" pitchFamily="34" charset="0"/>
              <a:cs typeface="Calibri" pitchFamily="34" charset="0"/>
            </a:endParaRPr>
          </a:p>
          <a:p>
            <a:pPr marL="0" indent="0">
              <a:lnSpc>
                <a:spcPct val="90000"/>
              </a:lnSpc>
            </a:pPr>
            <a:endParaRPr lang="en-US" altLang="en-US" sz="1800" dirty="0">
              <a:solidFill>
                <a:schemeClr val="accent3">
                  <a:lumMod val="50000"/>
                </a:schemeClr>
              </a:solidFill>
            </a:endParaRPr>
          </a:p>
        </p:txBody>
      </p:sp>
      <p:pic>
        <p:nvPicPr>
          <p:cNvPr id="13" name="Picture 2">
            <a:extLst>
              <a:ext uri="{FF2B5EF4-FFF2-40B4-BE49-F238E27FC236}">
                <a16:creationId xmlns:a16="http://schemas.microsoft.com/office/drawing/2014/main" id="{F9462862-A8A8-FB4A-9C54-D89964D0E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640489"/>
            <a:ext cx="3923770" cy="2354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eaLnBrk="1" hangingPunct="1"/>
            <a:r>
              <a:rPr lang="en-US" altLang="en-US" dirty="0">
                <a:solidFill>
                  <a:schemeClr val="tx1"/>
                </a:solidFill>
                <a:latin typeface="Arial Black" panose="020B0A04020102020204" pitchFamily="34" charset="0"/>
              </a:rPr>
              <a:t>Passport</a:t>
            </a:r>
          </a:p>
        </p:txBody>
      </p:sp>
      <p:sp>
        <p:nvSpPr>
          <p:cNvPr id="21507" name="Rectangle 3"/>
          <p:cNvSpPr>
            <a:spLocks noGrp="1" noChangeArrowheads="1"/>
          </p:cNvSpPr>
          <p:nvPr>
            <p:ph sz="half" idx="1"/>
          </p:nvPr>
        </p:nvSpPr>
        <p:spPr>
          <a:xfrm>
            <a:off x="6460967" y="2093976"/>
            <a:ext cx="4754880" cy="3977640"/>
          </a:xfrm>
        </p:spPr>
        <p:txBody>
          <a:bodyPr/>
          <a:lstStyle/>
          <a:p>
            <a:pPr eaLnBrk="1" hangingPunct="1">
              <a:lnSpc>
                <a:spcPct val="90000"/>
              </a:lnSpc>
              <a:buClr>
                <a:schemeClr val="accent3">
                  <a:lumMod val="50000"/>
                </a:schemeClr>
              </a:buClr>
            </a:pPr>
            <a:r>
              <a:rPr lang="en-US" altLang="en-US" sz="1800" dirty="0">
                <a:latin typeface="Calibri" pitchFamily="34" charset="0"/>
                <a:ea typeface="Calibri" pitchFamily="34" charset="0"/>
                <a:cs typeface="Calibri" pitchFamily="34" charset="0"/>
              </a:rPr>
              <a:t>Your Passport cannot expire in the U.S.  Contact your home country embassy or consulate in the U.S. to renew your passport at least 6 months before it expires. </a:t>
            </a:r>
          </a:p>
        </p:txBody>
      </p:sp>
      <p:pic>
        <p:nvPicPr>
          <p:cNvPr id="7" name="Picture 4" descr="C:\Documents and Settings\VUE\Local Settings\Temporary Internet Files\Content.IE5\WCDIT838\MP900442382[1].jpg">
            <a:extLst>
              <a:ext uri="{FF2B5EF4-FFF2-40B4-BE49-F238E27FC236}">
                <a16:creationId xmlns:a16="http://schemas.microsoft.com/office/drawing/2014/main" id="{DA666D14-B314-034A-97E2-2D19B90FBFF4}"/>
              </a:ext>
            </a:extLst>
          </p:cNvPr>
          <p:cNvPicPr>
            <a:picLocks noGrp="1" noChangeAspect="1" noChangeArrowheads="1"/>
          </p:cNvPicPr>
          <p:nvPr>
            <p:ph sz="half" idx="2"/>
          </p:nvPr>
        </p:nvPicPr>
        <p:blipFill>
          <a:blip r:embed="rId3" cstate="print"/>
          <a:srcRect/>
          <a:stretch>
            <a:fillRect/>
          </a:stretch>
        </p:blipFill>
        <p:spPr bwMode="auto">
          <a:xfrm>
            <a:off x="1132047" y="2093976"/>
            <a:ext cx="4354353" cy="2902902"/>
          </a:xfrm>
          <a:prstGeom prst="rect">
            <a:avLst/>
          </a:prstGeom>
          <a:noFill/>
          <a:ln w="9525">
            <a:noFill/>
            <a:miter lim="800000"/>
            <a:headEnd/>
            <a:tailEnd/>
          </a:ln>
        </p:spPr>
      </p:pic>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eaLnBrk="1" hangingPunct="1"/>
            <a:r>
              <a:rPr lang="en-US" altLang="en-US" dirty="0"/>
              <a:t>I-20</a:t>
            </a:r>
          </a:p>
        </p:txBody>
      </p:sp>
      <p:sp>
        <p:nvSpPr>
          <p:cNvPr id="4" name="Content Placeholder 3">
            <a:extLst>
              <a:ext uri="{FF2B5EF4-FFF2-40B4-BE49-F238E27FC236}">
                <a16:creationId xmlns:a16="http://schemas.microsoft.com/office/drawing/2014/main" id="{E634237B-3BAB-C34D-B1D5-118EF4D6E41E}"/>
              </a:ext>
            </a:extLst>
          </p:cNvPr>
          <p:cNvSpPr>
            <a:spLocks noGrp="1"/>
          </p:cNvSpPr>
          <p:nvPr>
            <p:ph sz="half" idx="1"/>
          </p:nvPr>
        </p:nvSpPr>
        <p:spPr/>
        <p:txBody>
          <a:bodyPr>
            <a:normAutofit/>
          </a:bodyPr>
          <a:lstStyle/>
          <a:p>
            <a:r>
              <a:rPr lang="en-US" dirty="0"/>
              <a:t>The Form I-20 is an important document that you should keep safe, as you will need it throughout the international student life cycle.</a:t>
            </a:r>
            <a:endParaRPr lang="en-US" altLang="en-US" dirty="0">
              <a:latin typeface="Arial" charset="0"/>
            </a:endParaRPr>
          </a:p>
          <a:p>
            <a:r>
              <a:rPr lang="en-US" dirty="0"/>
              <a:t>You will need a new I-20 any time any time your SEVIS status changes.</a:t>
            </a:r>
            <a:endParaRPr lang="en-US" altLang="en-US" dirty="0">
              <a:latin typeface="Arial" charset="0"/>
            </a:endParaRPr>
          </a:p>
          <a:p>
            <a:r>
              <a:rPr lang="en-US" altLang="en-US" dirty="0">
                <a:latin typeface="Arial" charset="0"/>
              </a:rPr>
              <a:t>Requesting an I-20 extension even ONE DAY AFTER the expiration date is too late and you would no longer be in legal visa status.</a:t>
            </a:r>
          </a:p>
          <a:p>
            <a:r>
              <a:rPr lang="en-US" altLang="en-US" dirty="0">
                <a:latin typeface="Arial" charset="0"/>
              </a:rPr>
              <a:t>CONFIRM YOUR </a:t>
            </a:r>
            <a:r>
              <a:rPr lang="en-US" altLang="en-US">
                <a:latin typeface="Arial" charset="0"/>
              </a:rPr>
              <a:t>PROGRAM END DATE</a:t>
            </a:r>
            <a:endParaRPr lang="en-US" altLang="en-US" dirty="0">
              <a:latin typeface="Arial" charset="0"/>
            </a:endParaRPr>
          </a:p>
          <a:p>
            <a:endParaRPr lang="en-US" dirty="0"/>
          </a:p>
        </p:txBody>
      </p:sp>
      <p:pic>
        <p:nvPicPr>
          <p:cNvPr id="6" name="Picture 5">
            <a:extLst>
              <a:ext uri="{FF2B5EF4-FFF2-40B4-BE49-F238E27FC236}">
                <a16:creationId xmlns:a16="http://schemas.microsoft.com/office/drawing/2014/main" id="{AC3FF220-C0B5-A244-8434-F808AA15E3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066800"/>
            <a:ext cx="4081272" cy="5281646"/>
          </a:xfrm>
          <a:prstGeom prst="rect">
            <a:avLst/>
          </a:prstGeom>
        </p:spPr>
      </p:pic>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eaLnBrk="1" hangingPunct="1"/>
            <a:r>
              <a:rPr lang="en-US" altLang="en-US" u="sng" dirty="0"/>
              <a:t>DS-2019</a:t>
            </a:r>
          </a:p>
        </p:txBody>
      </p:sp>
      <p:sp>
        <p:nvSpPr>
          <p:cNvPr id="2" name="Content Placeholder 1">
            <a:extLst>
              <a:ext uri="{FF2B5EF4-FFF2-40B4-BE49-F238E27FC236}">
                <a16:creationId xmlns:a16="http://schemas.microsoft.com/office/drawing/2014/main" id="{10601DBB-5270-A045-95E5-1B429EE5CD62}"/>
              </a:ext>
            </a:extLst>
          </p:cNvPr>
          <p:cNvSpPr>
            <a:spLocks noGrp="1"/>
          </p:cNvSpPr>
          <p:nvPr>
            <p:ph sz="half" idx="1"/>
          </p:nvPr>
        </p:nvSpPr>
        <p:spPr/>
        <p:txBody>
          <a:bodyPr/>
          <a:lstStyle/>
          <a:p>
            <a:r>
              <a:rPr lang="en-US" dirty="0"/>
              <a:t>The Form DS-2019 identifies the exchange visitor (or J-2 dependent) and the designated sponsor and provides a brief description of the exchange visitor’s program, including the start and end date, category of exchange and an estimate of the cost of the exchange program. </a:t>
            </a:r>
          </a:p>
        </p:txBody>
      </p:sp>
      <p:grpSp>
        <p:nvGrpSpPr>
          <p:cNvPr id="23556" name="Group 4"/>
          <p:cNvGrpSpPr>
            <a:grpSpLocks/>
          </p:cNvGrpSpPr>
          <p:nvPr/>
        </p:nvGrpSpPr>
        <p:grpSpPr bwMode="auto">
          <a:xfrm>
            <a:off x="6553200" y="2000250"/>
            <a:ext cx="3943350" cy="4171950"/>
            <a:chOff x="2400" y="0"/>
            <a:chExt cx="3360" cy="4320"/>
          </a:xfrm>
        </p:grpSpPr>
        <p:pic>
          <p:nvPicPr>
            <p:cNvPr id="23558" name="Picture 5" descr="Blank DS-2019"/>
            <p:cNvPicPr>
              <a:picLocks noChangeAspect="1" noChangeArrowheads="1"/>
            </p:cNvPicPr>
            <p:nvPr/>
          </p:nvPicPr>
          <p:blipFill>
            <a:blip r:embed="rId3" cstate="print"/>
            <a:srcRect l="3601" t="3441" r="4576" b="2798"/>
            <a:stretch>
              <a:fillRect/>
            </a:stretch>
          </p:blipFill>
          <p:spPr bwMode="auto">
            <a:xfrm>
              <a:off x="2472" y="0"/>
              <a:ext cx="3288" cy="4320"/>
            </a:xfrm>
            <a:prstGeom prst="rect">
              <a:avLst/>
            </a:prstGeom>
            <a:noFill/>
            <a:ln w="38100">
              <a:solidFill>
                <a:srgbClr val="000000"/>
              </a:solidFill>
              <a:miter lim="800000"/>
              <a:headEnd/>
              <a:tailEnd/>
            </a:ln>
            <a:effectLst/>
          </p:spPr>
        </p:pic>
        <p:sp>
          <p:nvSpPr>
            <p:cNvPr id="23559" name="Oval 6"/>
            <p:cNvSpPr>
              <a:spLocks noChangeArrowheads="1"/>
            </p:cNvSpPr>
            <p:nvPr/>
          </p:nvSpPr>
          <p:spPr bwMode="auto">
            <a:xfrm>
              <a:off x="2400" y="1296"/>
              <a:ext cx="624" cy="336"/>
            </a:xfrm>
            <a:prstGeom prst="ellipse">
              <a:avLst/>
            </a:prstGeom>
            <a:noFill/>
            <a:ln w="38100">
              <a:solidFill>
                <a:srgbClr val="FF0000"/>
              </a:solidFill>
              <a:round/>
              <a:headEnd/>
              <a:tailEnd/>
            </a:ln>
            <a:effectLst/>
          </p:spPr>
          <p:txBody>
            <a:bodyPr wrap="none" anchor="ctr"/>
            <a:lstStyle/>
            <a:p>
              <a:endParaRPr lang="en-US" altLang="en-US" sz="1800"/>
            </a:p>
          </p:txBody>
        </p:sp>
      </p:gr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E5D4BF-C05B-F746-AA27-D94B29A030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0" y="3581400"/>
            <a:ext cx="3021330" cy="2014220"/>
          </a:xfrm>
          <a:prstGeom prst="rect">
            <a:avLst/>
          </a:prstGeom>
        </p:spPr>
      </p:pic>
      <p:sp>
        <p:nvSpPr>
          <p:cNvPr id="4098" name="Rectangle 2"/>
          <p:cNvSpPr>
            <a:spLocks noGrp="1" noChangeArrowheads="1"/>
          </p:cNvSpPr>
          <p:nvPr>
            <p:ph type="title"/>
          </p:nvPr>
        </p:nvSpPr>
        <p:spPr/>
        <p:txBody>
          <a:bodyPr>
            <a:normAutofit/>
          </a:bodyPr>
          <a:lstStyle/>
          <a:p>
            <a:pPr eaLnBrk="1" hangingPunct="1"/>
            <a:r>
              <a:rPr lang="en-US" altLang="en-US" dirty="0">
                <a:solidFill>
                  <a:schemeClr val="tx1"/>
                </a:solidFill>
              </a:rPr>
              <a:t>Purpose of Presentation</a:t>
            </a:r>
          </a:p>
        </p:txBody>
      </p:sp>
      <p:sp>
        <p:nvSpPr>
          <p:cNvPr id="4099" name="Rectangle 3"/>
          <p:cNvSpPr>
            <a:spLocks noGrp="1" noChangeArrowheads="1"/>
          </p:cNvSpPr>
          <p:nvPr>
            <p:ph sz="half" idx="1"/>
          </p:nvPr>
        </p:nvSpPr>
        <p:spPr/>
        <p:txBody>
          <a:bodyPr>
            <a:normAutofit/>
          </a:bodyPr>
          <a:lstStyle/>
          <a:p>
            <a:pPr marL="0" indent="0">
              <a:lnSpc>
                <a:spcPct val="80000"/>
              </a:lnSpc>
            </a:pPr>
            <a:endParaRPr lang="en-US" altLang="en-US" dirty="0"/>
          </a:p>
          <a:p>
            <a:pPr>
              <a:lnSpc>
                <a:spcPct val="80000"/>
              </a:lnSpc>
            </a:pPr>
            <a:r>
              <a:rPr lang="en-US" altLang="en-US" sz="2100" dirty="0">
                <a:latin typeface="Calibri" pitchFamily="34" charset="0"/>
                <a:ea typeface="Calibri" pitchFamily="34" charset="0"/>
                <a:cs typeface="Calibri" pitchFamily="34" charset="0"/>
              </a:rPr>
              <a:t>Introduce you to your international student services.</a:t>
            </a:r>
          </a:p>
          <a:p>
            <a:pPr marL="0" indent="0">
              <a:lnSpc>
                <a:spcPct val="80000"/>
              </a:lnSpc>
            </a:pPr>
            <a:endParaRPr lang="en-US" altLang="en-US" sz="2100" dirty="0">
              <a:latin typeface="Calibri" pitchFamily="34" charset="0"/>
              <a:ea typeface="Calibri" pitchFamily="34" charset="0"/>
              <a:cs typeface="Calibri" pitchFamily="34" charset="0"/>
            </a:endParaRPr>
          </a:p>
          <a:p>
            <a:pPr>
              <a:lnSpc>
                <a:spcPct val="80000"/>
              </a:lnSpc>
            </a:pPr>
            <a:r>
              <a:rPr lang="en-US" altLang="en-US" sz="2100" dirty="0">
                <a:latin typeface="Calibri" pitchFamily="34" charset="0"/>
                <a:ea typeface="Calibri" pitchFamily="34" charset="0"/>
                <a:cs typeface="Calibri" pitchFamily="34" charset="0"/>
              </a:rPr>
              <a:t>Provide critical information to help you maintain your legal status. </a:t>
            </a:r>
          </a:p>
          <a:p>
            <a:pPr marL="0" indent="0">
              <a:lnSpc>
                <a:spcPct val="80000"/>
              </a:lnSpc>
            </a:pPr>
            <a:endParaRPr lang="en-US" altLang="en-US" sz="2100" dirty="0">
              <a:latin typeface="Calibri" pitchFamily="34" charset="0"/>
              <a:ea typeface="Calibri" pitchFamily="34" charset="0"/>
              <a:cs typeface="Calibri" pitchFamily="34" charset="0"/>
            </a:endParaRPr>
          </a:p>
          <a:p>
            <a:pPr>
              <a:lnSpc>
                <a:spcPct val="80000"/>
              </a:lnSpc>
            </a:pPr>
            <a:r>
              <a:rPr lang="en-US" altLang="en-US" sz="2100" dirty="0">
                <a:latin typeface="Calibri" pitchFamily="34" charset="0"/>
                <a:ea typeface="Calibri" pitchFamily="34" charset="0"/>
                <a:cs typeface="Calibri" pitchFamily="34" charset="0"/>
              </a:rPr>
              <a:t>Complete your mandatory check-in procedure with SEVIS.</a:t>
            </a:r>
          </a:p>
          <a:p>
            <a:pPr marL="0" indent="0">
              <a:lnSpc>
                <a:spcPct val="80000"/>
              </a:lnSpc>
            </a:pPr>
            <a:endParaRPr lang="en-US" altLang="en-US" dirty="0"/>
          </a:p>
        </p:txBody>
      </p:sp>
      <p:pic>
        <p:nvPicPr>
          <p:cNvPr id="6" name="Content Placeholder 5">
            <a:extLst>
              <a:ext uri="{FF2B5EF4-FFF2-40B4-BE49-F238E27FC236}">
                <a16:creationId xmlns:a16="http://schemas.microsoft.com/office/drawing/2014/main" id="{CC629194-4E71-D540-A5C0-0D7154390FDE}"/>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rot="20097620">
            <a:off x="6290367" y="1876874"/>
            <a:ext cx="5348811" cy="2080093"/>
          </a:xfrm>
        </p:spPr>
      </p:pic>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a:bodyPr>
          <a:lstStyle/>
          <a:p>
            <a:r>
              <a:rPr lang="en-US" altLang="en-US" dirty="0">
                <a:solidFill>
                  <a:schemeClr val="tx1"/>
                </a:solidFill>
              </a:rPr>
              <a:t>I-94 Card </a:t>
            </a:r>
            <a:r>
              <a:rPr lang="en-US" altLang="en-US" sz="3200" dirty="0">
                <a:solidFill>
                  <a:schemeClr val="tx1"/>
                </a:solidFill>
              </a:rPr>
              <a:t>(arrival/departure record)</a:t>
            </a:r>
            <a:endParaRPr lang="en-US" altLang="en-US" sz="3200" i="1" dirty="0">
              <a:solidFill>
                <a:schemeClr val="tx1"/>
              </a:solidFill>
            </a:endParaRPr>
          </a:p>
        </p:txBody>
      </p:sp>
      <p:sp>
        <p:nvSpPr>
          <p:cNvPr id="3" name="Content Placeholder 2"/>
          <p:cNvSpPr>
            <a:spLocks noGrp="1"/>
          </p:cNvSpPr>
          <p:nvPr>
            <p:ph sz="half" idx="1"/>
          </p:nvPr>
        </p:nvSpPr>
        <p:spPr>
          <a:xfrm>
            <a:off x="1069848" y="2018030"/>
            <a:ext cx="5026152" cy="4395470"/>
          </a:xfrm>
        </p:spPr>
        <p:txBody>
          <a:bodyPr>
            <a:normAutofit/>
          </a:bodyPr>
          <a:lstStyle/>
          <a:p>
            <a:pPr>
              <a:buClr>
                <a:schemeClr val="accent3">
                  <a:lumMod val="50000"/>
                </a:schemeClr>
              </a:buClr>
              <a:defRPr/>
            </a:pPr>
            <a:r>
              <a:rPr lang="en-US" dirty="0"/>
              <a:t>The following information is required to retrieve your Admission (I-94) number. Enter the information as it appears on your passport :</a:t>
            </a:r>
          </a:p>
          <a:p>
            <a:pPr lvl="1">
              <a:buClr>
                <a:schemeClr val="accent3">
                  <a:lumMod val="50000"/>
                </a:schemeClr>
              </a:buClr>
              <a:defRPr/>
            </a:pPr>
            <a:r>
              <a:rPr lang="en-US" dirty="0"/>
              <a:t>Family name</a:t>
            </a:r>
          </a:p>
          <a:p>
            <a:pPr lvl="1">
              <a:buClr>
                <a:schemeClr val="accent3">
                  <a:lumMod val="50000"/>
                </a:schemeClr>
              </a:buClr>
              <a:defRPr/>
            </a:pPr>
            <a:r>
              <a:rPr lang="en-US" dirty="0"/>
              <a:t>First name</a:t>
            </a:r>
          </a:p>
          <a:p>
            <a:pPr lvl="1">
              <a:buClr>
                <a:schemeClr val="accent3">
                  <a:lumMod val="50000"/>
                </a:schemeClr>
              </a:buClr>
              <a:defRPr/>
            </a:pPr>
            <a:r>
              <a:rPr lang="en-US" dirty="0"/>
              <a:t>Birth date(MM/DD/YYYY)</a:t>
            </a:r>
          </a:p>
          <a:p>
            <a:pPr lvl="1">
              <a:buClr>
                <a:schemeClr val="accent3">
                  <a:lumMod val="50000"/>
                </a:schemeClr>
              </a:buClr>
              <a:defRPr/>
            </a:pPr>
            <a:r>
              <a:rPr lang="en-US" dirty="0"/>
              <a:t>Passport number</a:t>
            </a:r>
          </a:p>
          <a:p>
            <a:pPr lvl="1">
              <a:buClr>
                <a:schemeClr val="accent3">
                  <a:lumMod val="50000"/>
                </a:schemeClr>
              </a:buClr>
              <a:defRPr/>
            </a:pPr>
            <a:r>
              <a:rPr lang="en-US" dirty="0"/>
              <a:t>Country of Issuance</a:t>
            </a:r>
          </a:p>
          <a:p>
            <a:pPr lvl="1">
              <a:buClr>
                <a:schemeClr val="accent3">
                  <a:lumMod val="50000"/>
                </a:schemeClr>
              </a:buClr>
              <a:defRPr/>
            </a:pPr>
            <a:r>
              <a:rPr lang="en-US" dirty="0"/>
              <a:t>Date of Entry (stamped inside your passport, and </a:t>
            </a:r>
          </a:p>
          <a:p>
            <a:pPr lvl="1">
              <a:buClr>
                <a:schemeClr val="accent3">
                  <a:lumMod val="50000"/>
                </a:schemeClr>
              </a:buClr>
              <a:defRPr/>
            </a:pPr>
            <a:r>
              <a:rPr lang="en-US" dirty="0"/>
              <a:t>Class of admission (F1 or J1). </a:t>
            </a:r>
          </a:p>
          <a:p>
            <a:pPr marL="274320" lvl="1" indent="0">
              <a:buClr>
                <a:schemeClr val="accent3">
                  <a:lumMod val="50000"/>
                </a:schemeClr>
              </a:buClr>
              <a:buNone/>
              <a:defRPr/>
            </a:pPr>
            <a:endParaRPr lang="en-US" dirty="0">
              <a:hlinkClick r:id="rId2"/>
            </a:endParaRPr>
          </a:p>
          <a:p>
            <a:pPr marL="274320" lvl="1" indent="0">
              <a:buClr>
                <a:schemeClr val="accent3">
                  <a:lumMod val="50000"/>
                </a:schemeClr>
              </a:buClr>
              <a:buNone/>
              <a:defRPr/>
            </a:pPr>
            <a:r>
              <a:rPr lang="en-US" b="1" u="sng" dirty="0">
                <a:solidFill>
                  <a:schemeClr val="accent3">
                    <a:lumMod val="50000"/>
                  </a:schemeClr>
                </a:solidFill>
                <a:hlinkClick r:id="rId2"/>
              </a:rPr>
              <a:t>https://i94.cbp.dhs.gov/I94/request.html</a:t>
            </a:r>
            <a:endParaRPr lang="en-US" dirty="0">
              <a:solidFill>
                <a:schemeClr val="accent3">
                  <a:lumMod val="50000"/>
                </a:schemeClr>
              </a:solidFill>
            </a:endParaRPr>
          </a:p>
          <a:p>
            <a:pPr lvl="1">
              <a:buClr>
                <a:schemeClr val="accent3">
                  <a:lumMod val="50000"/>
                </a:schemeClr>
              </a:buClr>
              <a:defRPr/>
            </a:pPr>
            <a:endParaRPr lang="en-US" dirty="0"/>
          </a:p>
          <a:p>
            <a:pPr marL="0" indent="0">
              <a:buClr>
                <a:schemeClr val="accent3">
                  <a:lumMod val="50000"/>
                </a:schemeClr>
              </a:buClr>
              <a:buNone/>
              <a:defRPr/>
            </a:pPr>
            <a:endParaRPr lang="en-US" dirty="0">
              <a:solidFill>
                <a:schemeClr val="accent3">
                  <a:lumMod val="50000"/>
                </a:schemeClr>
              </a:solidFill>
            </a:endParaRPr>
          </a:p>
        </p:txBody>
      </p:sp>
      <p:sp>
        <p:nvSpPr>
          <p:cNvPr id="7" name="Content Placeholder 2">
            <a:extLst>
              <a:ext uri="{FF2B5EF4-FFF2-40B4-BE49-F238E27FC236}">
                <a16:creationId xmlns:a16="http://schemas.microsoft.com/office/drawing/2014/main" id="{47D0B669-876A-F14B-8619-A7724241074D}"/>
              </a:ext>
            </a:extLst>
          </p:cNvPr>
          <p:cNvSpPr txBox="1">
            <a:spLocks/>
          </p:cNvSpPr>
          <p:nvPr/>
        </p:nvSpPr>
        <p:spPr>
          <a:xfrm>
            <a:off x="6063996" y="2005330"/>
            <a:ext cx="5026152" cy="439547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9pPr>
          </a:lstStyle>
          <a:p>
            <a:pPr fontAlgn="auto">
              <a:spcAft>
                <a:spcPts val="0"/>
              </a:spcAft>
              <a:buClr>
                <a:schemeClr val="accent3">
                  <a:lumMod val="50000"/>
                </a:schemeClr>
              </a:buClr>
              <a:defRPr/>
            </a:pPr>
            <a:r>
              <a:rPr lang="en-US" dirty="0"/>
              <a:t>It shows the terms of your admission, including your legal status, length of time you may stay and expected departure date.</a:t>
            </a:r>
          </a:p>
          <a:p>
            <a:pPr fontAlgn="auto">
              <a:spcAft>
                <a:spcPts val="0"/>
              </a:spcAft>
              <a:buClr>
                <a:schemeClr val="accent3">
                  <a:lumMod val="50000"/>
                </a:schemeClr>
              </a:buClr>
              <a:defRPr/>
            </a:pPr>
            <a:r>
              <a:rPr lang="en-US" dirty="0"/>
              <a:t>International students who enter the country at an air or sea port of entry are issued an electronic form</a:t>
            </a:r>
          </a:p>
          <a:p>
            <a:pPr fontAlgn="auto">
              <a:spcAft>
                <a:spcPts val="0"/>
              </a:spcAft>
              <a:buClr>
                <a:schemeClr val="accent3">
                  <a:lumMod val="50000"/>
                </a:schemeClr>
              </a:buClr>
              <a:defRPr/>
            </a:pPr>
            <a:r>
              <a:rPr lang="en-US" dirty="0"/>
              <a:t>Those who enter the country at a land port of entry are issued a paper Form I-94.</a:t>
            </a:r>
          </a:p>
          <a:p>
            <a:pPr fontAlgn="auto">
              <a:spcAft>
                <a:spcPts val="0"/>
              </a:spcAft>
              <a:buClr>
                <a:schemeClr val="accent3">
                  <a:lumMod val="50000"/>
                </a:schemeClr>
              </a:buClr>
              <a:defRPr/>
            </a:pPr>
            <a:r>
              <a:rPr lang="en-US" b="1" dirty="0"/>
              <a:t>It is important to have a copy of your Form I-94 to prove your legal visa status in the United States. </a:t>
            </a:r>
            <a:endParaRPr lang="en-US" b="1" dirty="0">
              <a:solidFill>
                <a:schemeClr val="accent3">
                  <a:lumMod val="50000"/>
                </a:schemeClr>
              </a:solidFill>
            </a:endParaRPr>
          </a:p>
          <a:p>
            <a:pPr lvl="1" fontAlgn="auto">
              <a:buClr>
                <a:schemeClr val="accent3">
                  <a:lumMod val="50000"/>
                </a:schemeClr>
              </a:buClr>
              <a:defRPr/>
            </a:pPr>
            <a:endParaRPr lang="en-US" dirty="0"/>
          </a:p>
          <a:p>
            <a:pPr marL="0" indent="0" fontAlgn="auto">
              <a:spcAft>
                <a:spcPts val="0"/>
              </a:spcAft>
              <a:buClr>
                <a:schemeClr val="accent3">
                  <a:lumMod val="50000"/>
                </a:schemeClr>
              </a:buClr>
              <a:buFont typeface="Wingdings" pitchFamily="2" charset="2"/>
              <a:buNone/>
              <a:defRPr/>
            </a:pPr>
            <a:endParaRPr lang="en-US" dirty="0">
              <a:solidFill>
                <a:schemeClr val="accent3">
                  <a:lumMod val="50000"/>
                </a:schemeClr>
              </a:solidFill>
            </a:endParaRPr>
          </a:p>
        </p:txBody>
      </p:sp>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a:bodyPr>
          <a:lstStyle/>
          <a:p>
            <a:r>
              <a:rPr lang="en-US" altLang="en-US" dirty="0">
                <a:solidFill>
                  <a:schemeClr val="tx1"/>
                </a:solidFill>
              </a:rPr>
              <a:t>I-94 Card </a:t>
            </a:r>
            <a:r>
              <a:rPr lang="en-US" altLang="en-US" sz="3200" dirty="0">
                <a:solidFill>
                  <a:schemeClr val="tx1"/>
                </a:solidFill>
              </a:rPr>
              <a:t>(land vs. air/sea)</a:t>
            </a:r>
            <a:endParaRPr lang="en-US" altLang="en-US" sz="3200" i="1" dirty="0">
              <a:solidFill>
                <a:schemeClr val="tx1"/>
              </a:solidFill>
            </a:endParaRPr>
          </a:p>
        </p:txBody>
      </p:sp>
      <p:pic>
        <p:nvPicPr>
          <p:cNvPr id="6" name="Picture 2">
            <a:extLst>
              <a:ext uri="{FF2B5EF4-FFF2-40B4-BE49-F238E27FC236}">
                <a16:creationId xmlns:a16="http://schemas.microsoft.com/office/drawing/2014/main" id="{1A1A4D59-AE70-5545-B5EC-92F5CAD2E406}"/>
              </a:ext>
            </a:extLst>
          </p:cNvPr>
          <p:cNvPicPr>
            <a:picLocks noChangeAspect="1" noChangeArrowheads="1"/>
          </p:cNvPicPr>
          <p:nvPr/>
        </p:nvPicPr>
        <p:blipFill rotWithShape="1">
          <a:blip r:embed="rId2" cstate="print"/>
          <a:srcRect b="3021"/>
          <a:stretch/>
        </p:blipFill>
        <p:spPr bwMode="auto">
          <a:xfrm>
            <a:off x="6613398" y="1809115"/>
            <a:ext cx="4514850" cy="4667885"/>
          </a:xfrm>
          <a:prstGeom prst="rect">
            <a:avLst/>
          </a:prstGeom>
          <a:noFill/>
          <a:ln w="9525">
            <a:noFill/>
            <a:miter lim="800000"/>
            <a:headEnd/>
            <a:tailEnd/>
          </a:ln>
          <a:effectLst/>
        </p:spPr>
      </p:pic>
      <p:pic>
        <p:nvPicPr>
          <p:cNvPr id="8" name="Content Placeholder 7" descr="sample I-94 card">
            <a:extLst>
              <a:ext uri="{FF2B5EF4-FFF2-40B4-BE49-F238E27FC236}">
                <a16:creationId xmlns:a16="http://schemas.microsoft.com/office/drawing/2014/main" id="{542825A4-31DD-1340-B2B6-95D60CB8F8AE}"/>
              </a:ext>
            </a:extLst>
          </p:cNvPr>
          <p:cNvPicPr>
            <a:picLocks noGrp="1" noChangeAspect="1" noChangeArrowheads="1"/>
          </p:cNvPicPr>
          <p:nvPr>
            <p:ph sz="half" idx="1"/>
          </p:nvPr>
        </p:nvPicPr>
        <p:blipFill>
          <a:blip r:embed="rId3" cstate="print"/>
          <a:srcRect/>
          <a:stretch>
            <a:fillRect/>
          </a:stretch>
        </p:blipFill>
        <p:spPr bwMode="auto">
          <a:xfrm>
            <a:off x="1069975" y="2358433"/>
            <a:ext cx="4754563" cy="3649258"/>
          </a:xfrm>
          <a:prstGeom prst="rect">
            <a:avLst/>
          </a:prstGeom>
          <a:noFill/>
        </p:spPr>
      </p:pic>
    </p:spTree>
    <p:extLst>
      <p:ext uri="{BB962C8B-B14F-4D97-AF65-F5344CB8AC3E}">
        <p14:creationId xmlns:p14="http://schemas.microsoft.com/office/powerpoint/2010/main" val="2280550281"/>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069848" y="401545"/>
            <a:ext cx="10058400" cy="1609344"/>
          </a:xfrm>
        </p:spPr>
        <p:txBody>
          <a:bodyPr>
            <a:normAutofit/>
          </a:bodyPr>
          <a:lstStyle/>
          <a:p>
            <a:pPr eaLnBrk="1" hangingPunct="1"/>
            <a:r>
              <a:rPr lang="en-US" altLang="en-US" dirty="0">
                <a:solidFill>
                  <a:schemeClr val="tx1"/>
                </a:solidFill>
              </a:rPr>
              <a:t>Travel Endorsement</a:t>
            </a:r>
          </a:p>
        </p:txBody>
      </p:sp>
      <p:sp>
        <p:nvSpPr>
          <p:cNvPr id="30723" name="Rectangle 3"/>
          <p:cNvSpPr>
            <a:spLocks noGrp="1" noChangeArrowheads="1"/>
          </p:cNvSpPr>
          <p:nvPr>
            <p:ph sz="half" idx="1"/>
          </p:nvPr>
        </p:nvSpPr>
        <p:spPr/>
        <p:txBody>
          <a:bodyPr/>
          <a:lstStyle/>
          <a:p>
            <a:pPr eaLnBrk="1" hangingPunct="1">
              <a:buClr>
                <a:schemeClr val="accent3">
                  <a:lumMod val="50000"/>
                </a:schemeClr>
              </a:buClr>
              <a:buFontTx/>
              <a:buNone/>
            </a:pPr>
            <a:r>
              <a:rPr lang="en-US" altLang="en-US" b="1" dirty="0"/>
              <a:t>To re-enter the U.S. you need:</a:t>
            </a:r>
          </a:p>
          <a:p>
            <a:pPr eaLnBrk="1" hangingPunct="1">
              <a:buClr>
                <a:schemeClr val="accent3">
                  <a:lumMod val="50000"/>
                </a:schemeClr>
              </a:buClr>
            </a:pPr>
            <a:r>
              <a:rPr lang="en-US" altLang="en-US" dirty="0">
                <a:latin typeface="Calibri" pitchFamily="34" charset="0"/>
                <a:ea typeface="Calibri" pitchFamily="34" charset="0"/>
                <a:cs typeface="Calibri" pitchFamily="34" charset="0"/>
              </a:rPr>
              <a:t>Valid passport</a:t>
            </a:r>
          </a:p>
          <a:p>
            <a:pPr eaLnBrk="1" hangingPunct="1">
              <a:buClr>
                <a:schemeClr val="accent3">
                  <a:lumMod val="50000"/>
                </a:schemeClr>
              </a:buClr>
            </a:pPr>
            <a:r>
              <a:rPr lang="en-US" altLang="en-US" dirty="0">
                <a:latin typeface="Calibri" pitchFamily="34" charset="0"/>
                <a:ea typeface="Calibri" pitchFamily="34" charset="0"/>
                <a:cs typeface="Calibri" pitchFamily="34" charset="0"/>
              </a:rPr>
              <a:t>Valid visa stamp</a:t>
            </a:r>
          </a:p>
          <a:p>
            <a:pPr eaLnBrk="1" hangingPunct="1">
              <a:buClr>
                <a:schemeClr val="accent3">
                  <a:lumMod val="50000"/>
                </a:schemeClr>
              </a:buClr>
            </a:pPr>
            <a:r>
              <a:rPr lang="en-US" altLang="en-US" dirty="0">
                <a:latin typeface="Calibri" pitchFamily="34" charset="0"/>
                <a:ea typeface="Calibri" pitchFamily="34" charset="0"/>
                <a:cs typeface="Calibri" pitchFamily="34" charset="0"/>
              </a:rPr>
              <a:t>A travel endorsement (less than 6 months) – issued by OISS</a:t>
            </a:r>
          </a:p>
          <a:p>
            <a:pPr eaLnBrk="1" hangingPunct="1">
              <a:buClr>
                <a:schemeClr val="accent3">
                  <a:lumMod val="50000"/>
                </a:schemeClr>
              </a:buClr>
            </a:pPr>
            <a:r>
              <a:rPr lang="en-US" altLang="en-US" dirty="0">
                <a:latin typeface="Calibri" pitchFamily="34" charset="0"/>
                <a:ea typeface="Calibri" pitchFamily="34" charset="0"/>
                <a:cs typeface="Calibri" pitchFamily="34" charset="0"/>
              </a:rPr>
              <a:t>Financial support documents  </a:t>
            </a:r>
          </a:p>
          <a:p>
            <a:pPr eaLnBrk="1" hangingPunct="1">
              <a:buClr>
                <a:schemeClr val="accent3">
                  <a:lumMod val="50000"/>
                </a:schemeClr>
              </a:buClr>
              <a:buFontTx/>
              <a:buNone/>
            </a:pPr>
            <a:endParaRPr lang="en-US" altLang="en-US" b="1" dirty="0">
              <a:solidFill>
                <a:schemeClr val="accent3">
                  <a:lumMod val="50000"/>
                </a:schemeClr>
              </a:solidFill>
            </a:endParaRPr>
          </a:p>
        </p:txBody>
      </p:sp>
      <p:pic>
        <p:nvPicPr>
          <p:cNvPr id="30725" name="Picture 5" descr="Blank I-20 Page 3"/>
          <p:cNvPicPr>
            <a:picLocks noChangeAspect="1" noChangeArrowheads="1"/>
          </p:cNvPicPr>
          <p:nvPr/>
        </p:nvPicPr>
        <p:blipFill>
          <a:blip r:embed="rId3" cstate="print"/>
          <a:srcRect l="1762" t="2740" r="8369" b="4109"/>
          <a:stretch>
            <a:fillRect/>
          </a:stretch>
        </p:blipFill>
        <p:spPr bwMode="auto">
          <a:xfrm>
            <a:off x="8577262" y="1343566"/>
            <a:ext cx="3044897" cy="4643468"/>
          </a:xfrm>
          <a:prstGeom prst="rect">
            <a:avLst/>
          </a:prstGeom>
          <a:noFill/>
          <a:ln w="38100">
            <a:solidFill>
              <a:srgbClr val="000000"/>
            </a:solidFill>
            <a:miter lim="800000"/>
            <a:headEnd/>
            <a:tailEnd/>
          </a:ln>
        </p:spPr>
      </p:pic>
      <p:sp>
        <p:nvSpPr>
          <p:cNvPr id="30726" name="Line 6"/>
          <p:cNvSpPr>
            <a:spLocks noChangeShapeType="1"/>
          </p:cNvSpPr>
          <p:nvPr/>
        </p:nvSpPr>
        <p:spPr bwMode="auto">
          <a:xfrm flipH="1">
            <a:off x="9959688" y="4592512"/>
            <a:ext cx="479712" cy="571499"/>
          </a:xfrm>
          <a:prstGeom prst="line">
            <a:avLst/>
          </a:prstGeom>
          <a:noFill/>
          <a:ln w="76200">
            <a:solidFill>
              <a:srgbClr val="FF0000"/>
            </a:solidFill>
            <a:round/>
            <a:headEnd/>
            <a:tailEnd type="triangle" w="med" len="med"/>
          </a:ln>
          <a:effectLst/>
        </p:spPr>
        <p:txBody>
          <a:bodyPr wrap="none"/>
          <a:lstStyle/>
          <a:p>
            <a:endParaRPr lang="en-US" sz="1800"/>
          </a:p>
        </p:txBody>
      </p:sp>
      <p:sp>
        <p:nvSpPr>
          <p:cNvPr id="30728" name="Text Box 8"/>
          <p:cNvSpPr txBox="1">
            <a:spLocks noChangeArrowheads="1"/>
          </p:cNvSpPr>
          <p:nvPr/>
        </p:nvSpPr>
        <p:spPr bwMode="auto">
          <a:xfrm>
            <a:off x="9962034" y="4292430"/>
            <a:ext cx="1437895" cy="300082"/>
          </a:xfrm>
          <a:prstGeom prst="rect">
            <a:avLst/>
          </a:prstGeom>
          <a:noFill/>
          <a:ln w="9525">
            <a:noFill/>
            <a:miter lim="800000"/>
            <a:headEnd/>
            <a:tailEnd/>
          </a:ln>
          <a:effectLst/>
        </p:spPr>
        <p:txBody>
          <a:bodyPr wrap="square">
            <a:spAutoFit/>
          </a:bodyPr>
          <a:lstStyle/>
          <a:p>
            <a:r>
              <a:rPr lang="en-US" altLang="en-US" sz="1350" dirty="0">
                <a:solidFill>
                  <a:srgbClr val="A50021"/>
                </a:solidFill>
                <a:latin typeface="Arial" charset="0"/>
              </a:rPr>
              <a:t>Page 3 of I-20</a:t>
            </a:r>
          </a:p>
        </p:txBody>
      </p:sp>
      <p:pic>
        <p:nvPicPr>
          <p:cNvPr id="30724" name="Picture 4"/>
          <p:cNvPicPr>
            <a:picLocks noChangeAspect="1" noChangeArrowheads="1"/>
          </p:cNvPicPr>
          <p:nvPr/>
        </p:nvPicPr>
        <p:blipFill>
          <a:blip r:embed="rId4" cstate="print"/>
          <a:srcRect/>
          <a:stretch>
            <a:fillRect/>
          </a:stretch>
        </p:blipFill>
        <p:spPr bwMode="auto">
          <a:xfrm>
            <a:off x="6143747" y="2272986"/>
            <a:ext cx="2953571" cy="2491359"/>
          </a:xfrm>
          <a:prstGeom prst="rect">
            <a:avLst/>
          </a:prstGeom>
          <a:noFill/>
          <a:ln w="38100">
            <a:solidFill>
              <a:srgbClr val="000000"/>
            </a:solidFill>
            <a:miter lim="800000"/>
            <a:headEnd/>
            <a:tailEnd/>
          </a:ln>
        </p:spPr>
      </p:pic>
      <p:sp>
        <p:nvSpPr>
          <p:cNvPr id="30729" name="Text Box 9"/>
          <p:cNvSpPr txBox="1">
            <a:spLocks noChangeArrowheads="1"/>
          </p:cNvSpPr>
          <p:nvPr/>
        </p:nvSpPr>
        <p:spPr bwMode="auto">
          <a:xfrm>
            <a:off x="5103077" y="2999938"/>
            <a:ext cx="1040670" cy="715581"/>
          </a:xfrm>
          <a:prstGeom prst="rect">
            <a:avLst/>
          </a:prstGeom>
          <a:noFill/>
          <a:ln w="9525">
            <a:noFill/>
            <a:miter lim="800000"/>
            <a:headEnd/>
            <a:tailEnd/>
          </a:ln>
          <a:effectLst/>
        </p:spPr>
        <p:txBody>
          <a:bodyPr wrap="none">
            <a:spAutoFit/>
          </a:bodyPr>
          <a:lstStyle/>
          <a:p>
            <a:r>
              <a:rPr lang="en-US" altLang="en-US" sz="1350" dirty="0">
                <a:solidFill>
                  <a:srgbClr val="A50021"/>
                </a:solidFill>
                <a:latin typeface="Arial" charset="0"/>
              </a:rPr>
              <a:t>Lower right</a:t>
            </a:r>
          </a:p>
          <a:p>
            <a:r>
              <a:rPr lang="en-US" altLang="en-US" sz="1350" dirty="0">
                <a:solidFill>
                  <a:srgbClr val="A50021"/>
                </a:solidFill>
                <a:latin typeface="Arial" charset="0"/>
              </a:rPr>
              <a:t>corner of</a:t>
            </a:r>
          </a:p>
          <a:p>
            <a:r>
              <a:rPr lang="en-US" altLang="en-US" sz="1350" dirty="0">
                <a:solidFill>
                  <a:srgbClr val="A50021"/>
                </a:solidFill>
                <a:latin typeface="Arial" charset="0"/>
              </a:rPr>
              <a:t>DS-2019</a:t>
            </a:r>
          </a:p>
        </p:txBody>
      </p:sp>
      <p:sp>
        <p:nvSpPr>
          <p:cNvPr id="30727" name="Line 7"/>
          <p:cNvSpPr>
            <a:spLocks noChangeShapeType="1"/>
          </p:cNvSpPr>
          <p:nvPr/>
        </p:nvSpPr>
        <p:spPr bwMode="auto">
          <a:xfrm>
            <a:off x="5893651" y="3724734"/>
            <a:ext cx="381000" cy="717737"/>
          </a:xfrm>
          <a:prstGeom prst="line">
            <a:avLst/>
          </a:prstGeom>
          <a:noFill/>
          <a:ln w="76200">
            <a:solidFill>
              <a:srgbClr val="FF0000"/>
            </a:solidFill>
            <a:round/>
            <a:headEnd/>
            <a:tailEnd type="triangle" w="med" len="med"/>
          </a:ln>
          <a:effectLst/>
        </p:spPr>
        <p:txBody>
          <a:bodyPr wrap="none"/>
          <a:lstStyle/>
          <a:p>
            <a:endParaRPr lang="en-US" sz="1800"/>
          </a:p>
        </p:txBody>
      </p:sp>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BFA6B-923A-214A-9A0E-4579FA409007}"/>
              </a:ext>
            </a:extLst>
          </p:cNvPr>
          <p:cNvSpPr>
            <a:spLocks noGrp="1"/>
          </p:cNvSpPr>
          <p:nvPr>
            <p:ph type="title"/>
          </p:nvPr>
        </p:nvSpPr>
        <p:spPr/>
        <p:txBody>
          <a:bodyPr>
            <a:normAutofit/>
          </a:bodyPr>
          <a:lstStyle/>
          <a:p>
            <a:r>
              <a:rPr lang="en-US" dirty="0"/>
              <a:t>Keep originals of all of your documents! </a:t>
            </a:r>
          </a:p>
        </p:txBody>
      </p:sp>
      <p:sp>
        <p:nvSpPr>
          <p:cNvPr id="5" name="Text Placeholder 4">
            <a:extLst>
              <a:ext uri="{FF2B5EF4-FFF2-40B4-BE49-F238E27FC236}">
                <a16:creationId xmlns:a16="http://schemas.microsoft.com/office/drawing/2014/main" id="{3EBA6373-F458-FC4D-A30E-AE645C159621}"/>
              </a:ext>
            </a:extLst>
          </p:cNvPr>
          <p:cNvSpPr>
            <a:spLocks noGrp="1"/>
          </p:cNvSpPr>
          <p:nvPr>
            <p:ph type="body" idx="1"/>
          </p:nvPr>
        </p:nvSpPr>
        <p:spPr/>
        <p:txBody>
          <a:bodyPr/>
          <a:lstStyle/>
          <a:p>
            <a:r>
              <a:rPr lang="en-US" dirty="0"/>
              <a:t>You may need to copy them for renewals or to participate in CPT/OPT</a:t>
            </a:r>
          </a:p>
        </p:txBody>
      </p:sp>
    </p:spTree>
    <p:extLst>
      <p:ext uri="{BB962C8B-B14F-4D97-AF65-F5344CB8AC3E}">
        <p14:creationId xmlns:p14="http://schemas.microsoft.com/office/powerpoint/2010/main" val="87791785"/>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6E744-3A28-1849-8662-BC0EC4252DAE}"/>
              </a:ext>
            </a:extLst>
          </p:cNvPr>
          <p:cNvSpPr>
            <a:spLocks noGrp="1"/>
          </p:cNvSpPr>
          <p:nvPr>
            <p:ph type="title"/>
          </p:nvPr>
        </p:nvSpPr>
        <p:spPr/>
        <p:txBody>
          <a:bodyPr/>
          <a:lstStyle/>
          <a:p>
            <a:r>
              <a:rPr lang="en-US" dirty="0"/>
              <a:t>Employment</a:t>
            </a:r>
          </a:p>
        </p:txBody>
      </p:sp>
    </p:spTree>
    <p:extLst>
      <p:ext uri="{BB962C8B-B14F-4D97-AF65-F5344CB8AC3E}">
        <p14:creationId xmlns:p14="http://schemas.microsoft.com/office/powerpoint/2010/main" val="994028661"/>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hangingPunct="1"/>
            <a:r>
              <a:rPr lang="en-US" altLang="en-US" dirty="0">
                <a:solidFill>
                  <a:schemeClr val="tx1"/>
                </a:solidFill>
              </a:rPr>
              <a:t>On-Campus</a:t>
            </a:r>
          </a:p>
        </p:txBody>
      </p:sp>
      <p:sp>
        <p:nvSpPr>
          <p:cNvPr id="16387" name="Rectangle 3"/>
          <p:cNvSpPr>
            <a:spLocks noGrp="1" noChangeArrowheads="1"/>
          </p:cNvSpPr>
          <p:nvPr>
            <p:ph sz="half" idx="1"/>
          </p:nvPr>
        </p:nvSpPr>
        <p:spPr/>
        <p:txBody>
          <a:bodyPr>
            <a:normAutofit/>
          </a:bodyPr>
          <a:lstStyle/>
          <a:p>
            <a:pPr eaLnBrk="1" hangingPunct="1">
              <a:lnSpc>
                <a:spcPct val="90000"/>
              </a:lnSpc>
              <a:buClr>
                <a:schemeClr val="accent3">
                  <a:lumMod val="50000"/>
                </a:schemeClr>
              </a:buClr>
              <a:buFontTx/>
              <a:buNone/>
            </a:pPr>
            <a:r>
              <a:rPr lang="en-US" altLang="en-US" sz="1800" b="1" u="sng" dirty="0">
                <a:latin typeface="Calibri" pitchFamily="34" charset="0"/>
                <a:ea typeface="Calibri" pitchFamily="34" charset="0"/>
                <a:cs typeface="Calibri" pitchFamily="34" charset="0"/>
              </a:rPr>
              <a:t>F-1 Status</a:t>
            </a:r>
          </a:p>
          <a:p>
            <a:pPr eaLnBrk="1" hangingPunct="1">
              <a:lnSpc>
                <a:spcPct val="90000"/>
              </a:lnSpc>
              <a:buClr>
                <a:schemeClr val="accent3">
                  <a:lumMod val="50000"/>
                </a:schemeClr>
              </a:buClr>
            </a:pPr>
            <a:r>
              <a:rPr lang="en-US" altLang="en-US" sz="1800" dirty="0">
                <a:latin typeface="Calibri" pitchFamily="34" charset="0"/>
                <a:ea typeface="Calibri" pitchFamily="34" charset="0"/>
                <a:cs typeface="Calibri" pitchFamily="34" charset="0"/>
              </a:rPr>
              <a:t>No additional work permission is needed. You only need inform OISS you are offered a job on campus.</a:t>
            </a:r>
          </a:p>
          <a:p>
            <a:pPr eaLnBrk="1" hangingPunct="1">
              <a:lnSpc>
                <a:spcPct val="90000"/>
              </a:lnSpc>
              <a:buClr>
                <a:schemeClr val="accent3">
                  <a:lumMod val="50000"/>
                </a:schemeClr>
              </a:buClr>
            </a:pPr>
            <a:r>
              <a:rPr lang="en-US" altLang="en-US" sz="1800" dirty="0">
                <a:latin typeface="Calibri" pitchFamily="34" charset="0"/>
                <a:ea typeface="Calibri" pitchFamily="34" charset="0"/>
                <a:cs typeface="Calibri" pitchFamily="34" charset="0"/>
              </a:rPr>
              <a:t>Includes TA</a:t>
            </a:r>
          </a:p>
          <a:p>
            <a:pPr eaLnBrk="1" hangingPunct="1">
              <a:lnSpc>
                <a:spcPct val="90000"/>
              </a:lnSpc>
              <a:buClr>
                <a:schemeClr val="accent3">
                  <a:lumMod val="50000"/>
                </a:schemeClr>
              </a:buClr>
            </a:pPr>
            <a:r>
              <a:rPr lang="en-US" altLang="en-US" sz="1800" dirty="0">
                <a:latin typeface="Calibri" pitchFamily="34" charset="0"/>
                <a:ea typeface="Calibri" pitchFamily="34" charset="0"/>
                <a:cs typeface="Calibri" pitchFamily="34" charset="0"/>
              </a:rPr>
              <a:t>Cannot exceed over 20 hrs/wk during fall &amp; spring semesters.</a:t>
            </a:r>
          </a:p>
          <a:p>
            <a:pPr eaLnBrk="1" hangingPunct="1">
              <a:lnSpc>
                <a:spcPct val="90000"/>
              </a:lnSpc>
              <a:buClr>
                <a:schemeClr val="accent3">
                  <a:lumMod val="50000"/>
                </a:schemeClr>
              </a:buClr>
            </a:pPr>
            <a:r>
              <a:rPr lang="en-US" altLang="en-US" sz="1800" dirty="0">
                <a:latin typeface="Calibri" pitchFamily="34" charset="0"/>
                <a:ea typeface="Calibri" pitchFamily="34" charset="0"/>
                <a:cs typeface="Calibri" pitchFamily="34" charset="0"/>
              </a:rPr>
              <a:t>Can work over 20 hrs/week during vacation periods (winter, spring &amp; summer breaks).</a:t>
            </a:r>
          </a:p>
        </p:txBody>
      </p:sp>
      <p:sp>
        <p:nvSpPr>
          <p:cNvPr id="16388" name="Rectangle 4"/>
          <p:cNvSpPr>
            <a:spLocks noGrp="1" noChangeArrowheads="1"/>
          </p:cNvSpPr>
          <p:nvPr>
            <p:ph sz="half" idx="2"/>
          </p:nvPr>
        </p:nvSpPr>
        <p:spPr/>
        <p:txBody>
          <a:bodyPr>
            <a:normAutofit/>
          </a:bodyPr>
          <a:lstStyle/>
          <a:p>
            <a:pPr eaLnBrk="1" hangingPunct="1">
              <a:lnSpc>
                <a:spcPct val="90000"/>
              </a:lnSpc>
              <a:buClr>
                <a:schemeClr val="accent3">
                  <a:lumMod val="50000"/>
                </a:schemeClr>
              </a:buClr>
              <a:buFontTx/>
              <a:buNone/>
            </a:pPr>
            <a:r>
              <a:rPr lang="en-US" altLang="en-US" sz="1800" b="1" u="sng" dirty="0">
                <a:latin typeface="Calibri" pitchFamily="34" charset="0"/>
                <a:ea typeface="Calibri" pitchFamily="34" charset="0"/>
                <a:cs typeface="Calibri" pitchFamily="34" charset="0"/>
              </a:rPr>
              <a:t>J-1 Status</a:t>
            </a:r>
          </a:p>
          <a:p>
            <a:pPr eaLnBrk="1" hangingPunct="1">
              <a:lnSpc>
                <a:spcPct val="90000"/>
              </a:lnSpc>
              <a:buClr>
                <a:schemeClr val="accent3">
                  <a:lumMod val="50000"/>
                </a:schemeClr>
              </a:buClr>
            </a:pPr>
            <a:r>
              <a:rPr lang="en-US" altLang="en-US" sz="1800" dirty="0">
                <a:latin typeface="Calibri" pitchFamily="34" charset="0"/>
                <a:ea typeface="Calibri" pitchFamily="34" charset="0"/>
                <a:cs typeface="Calibri" pitchFamily="34" charset="0"/>
              </a:rPr>
              <a:t>Can work with written sponsor permission letter.</a:t>
            </a:r>
          </a:p>
          <a:p>
            <a:pPr eaLnBrk="1" hangingPunct="1">
              <a:lnSpc>
                <a:spcPct val="90000"/>
              </a:lnSpc>
              <a:buClr>
                <a:schemeClr val="accent3">
                  <a:lumMod val="50000"/>
                </a:schemeClr>
              </a:buClr>
            </a:pPr>
            <a:r>
              <a:rPr lang="en-US" altLang="en-US" sz="1800" dirty="0">
                <a:latin typeface="Calibri" pitchFamily="34" charset="0"/>
                <a:ea typeface="Calibri" pitchFamily="34" charset="0"/>
                <a:cs typeface="Calibri" pitchFamily="34" charset="0"/>
              </a:rPr>
              <a:t>Cannot exceed over 20 </a:t>
            </a:r>
            <a:r>
              <a:rPr lang="en-US" altLang="en-US" sz="1800" dirty="0" err="1">
                <a:latin typeface="Calibri" pitchFamily="34" charset="0"/>
                <a:ea typeface="Calibri" pitchFamily="34" charset="0"/>
                <a:cs typeface="Calibri" pitchFamily="34" charset="0"/>
              </a:rPr>
              <a:t>hrs</a:t>
            </a:r>
            <a:r>
              <a:rPr lang="en-US" altLang="en-US" sz="1800" dirty="0">
                <a:latin typeface="Calibri" pitchFamily="34" charset="0"/>
                <a:ea typeface="Calibri" pitchFamily="34" charset="0"/>
                <a:cs typeface="Calibri" pitchFamily="34" charset="0"/>
              </a:rPr>
              <a:t>/</a:t>
            </a:r>
            <a:r>
              <a:rPr lang="en-US" altLang="en-US" sz="1800" dirty="0" err="1">
                <a:latin typeface="Calibri" pitchFamily="34" charset="0"/>
                <a:ea typeface="Calibri" pitchFamily="34" charset="0"/>
                <a:cs typeface="Calibri" pitchFamily="34" charset="0"/>
              </a:rPr>
              <a:t>wk</a:t>
            </a:r>
            <a:r>
              <a:rPr lang="en-US" altLang="en-US" sz="1800" dirty="0">
                <a:latin typeface="Calibri" pitchFamily="34" charset="0"/>
                <a:ea typeface="Calibri" pitchFamily="34" charset="0"/>
                <a:cs typeface="Calibri" pitchFamily="34" charset="0"/>
              </a:rPr>
              <a:t> during fall &amp; spring semesters.</a:t>
            </a:r>
          </a:p>
          <a:p>
            <a:pPr eaLnBrk="1" hangingPunct="1">
              <a:lnSpc>
                <a:spcPct val="90000"/>
              </a:lnSpc>
              <a:buClr>
                <a:schemeClr val="accent3">
                  <a:lumMod val="50000"/>
                </a:schemeClr>
              </a:buClr>
            </a:pPr>
            <a:r>
              <a:rPr lang="en-US" altLang="en-US" sz="1800" dirty="0">
                <a:latin typeface="Calibri" pitchFamily="34" charset="0"/>
                <a:ea typeface="Calibri" pitchFamily="34" charset="0"/>
                <a:cs typeface="Calibri" pitchFamily="34" charset="0"/>
              </a:rPr>
              <a:t>Can work over 20 </a:t>
            </a:r>
            <a:r>
              <a:rPr lang="en-US" altLang="en-US" sz="1800" dirty="0" err="1">
                <a:latin typeface="Calibri" pitchFamily="34" charset="0"/>
                <a:ea typeface="Calibri" pitchFamily="34" charset="0"/>
                <a:cs typeface="Calibri" pitchFamily="34" charset="0"/>
              </a:rPr>
              <a:t>hrs</a:t>
            </a:r>
            <a:r>
              <a:rPr lang="en-US" altLang="en-US" sz="1800" dirty="0">
                <a:latin typeface="Calibri" pitchFamily="34" charset="0"/>
                <a:ea typeface="Calibri" pitchFamily="34" charset="0"/>
                <a:cs typeface="Calibri" pitchFamily="34" charset="0"/>
              </a:rPr>
              <a:t>/week during vacation periods (winter, spring &amp; summer breaks).</a:t>
            </a:r>
          </a:p>
        </p:txBody>
      </p:sp>
    </p:spTree>
    <p:extLst>
      <p:ext uri="{BB962C8B-B14F-4D97-AF65-F5344CB8AC3E}">
        <p14:creationId xmlns:p14="http://schemas.microsoft.com/office/powerpoint/2010/main" val="1186615771"/>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Off-Campus</a:t>
            </a:r>
            <a:r>
              <a:rPr lang="en-US" dirty="0"/>
              <a:t> </a:t>
            </a:r>
          </a:p>
        </p:txBody>
      </p:sp>
      <p:sp>
        <p:nvSpPr>
          <p:cNvPr id="6" name="Rectangle 4"/>
          <p:cNvSpPr>
            <a:spLocks noGrp="1" noChangeArrowheads="1"/>
          </p:cNvSpPr>
          <p:nvPr>
            <p:ph sz="half" idx="1"/>
          </p:nvPr>
        </p:nvSpPr>
        <p:spPr>
          <a:xfrm>
            <a:off x="5715000" y="1828800"/>
            <a:ext cx="4754880" cy="3977640"/>
          </a:xfrm>
        </p:spPr>
        <p:txBody>
          <a:bodyPr>
            <a:normAutofit/>
          </a:bodyPr>
          <a:lstStyle/>
          <a:p>
            <a:pPr>
              <a:lnSpc>
                <a:spcPct val="90000"/>
              </a:lnSpc>
              <a:buClr>
                <a:schemeClr val="accent3">
                  <a:lumMod val="50000"/>
                </a:schemeClr>
              </a:buClr>
              <a:buNone/>
            </a:pPr>
            <a:r>
              <a:rPr lang="en-US" altLang="en-US" sz="1800" dirty="0">
                <a:latin typeface="Calibri" pitchFamily="34" charset="0"/>
                <a:ea typeface="Calibri" pitchFamily="34" charset="0"/>
                <a:cs typeface="Calibri" pitchFamily="34" charset="0"/>
              </a:rPr>
              <a:t>An F-1 student may be authorized for off-campus</a:t>
            </a:r>
          </a:p>
          <a:p>
            <a:pPr>
              <a:lnSpc>
                <a:spcPct val="90000"/>
              </a:lnSpc>
              <a:buClr>
                <a:schemeClr val="accent3">
                  <a:lumMod val="50000"/>
                </a:schemeClr>
              </a:buClr>
              <a:buNone/>
            </a:pPr>
            <a:r>
              <a:rPr lang="en-US" altLang="en-US" sz="1800" dirty="0">
                <a:latin typeface="Calibri" pitchFamily="34" charset="0"/>
                <a:ea typeface="Calibri" pitchFamily="34" charset="0"/>
                <a:cs typeface="Calibri" pitchFamily="34" charset="0"/>
              </a:rPr>
              <a:t>employment under the following circumstances:</a:t>
            </a:r>
          </a:p>
          <a:p>
            <a:pPr>
              <a:lnSpc>
                <a:spcPct val="90000"/>
              </a:lnSpc>
              <a:buClr>
                <a:schemeClr val="accent3">
                  <a:lumMod val="50000"/>
                </a:schemeClr>
              </a:buClr>
              <a:buNone/>
            </a:pPr>
            <a:endParaRPr lang="en-US" altLang="en-US" sz="1800" dirty="0">
              <a:latin typeface="Calibri" pitchFamily="34" charset="0"/>
              <a:ea typeface="Calibri" pitchFamily="34" charset="0"/>
              <a:cs typeface="Calibri" pitchFamily="34" charset="0"/>
            </a:endParaRPr>
          </a:p>
          <a:p>
            <a:pPr>
              <a:lnSpc>
                <a:spcPct val="90000"/>
              </a:lnSpc>
              <a:buClr>
                <a:schemeClr val="accent3">
                  <a:lumMod val="50000"/>
                </a:schemeClr>
              </a:buClr>
              <a:buNone/>
            </a:pPr>
            <a:r>
              <a:rPr lang="en-US" altLang="en-US" sz="1800" dirty="0">
                <a:latin typeface="Calibri" pitchFamily="34" charset="0"/>
                <a:ea typeface="Calibri" pitchFamily="34" charset="0"/>
                <a:cs typeface="Calibri" pitchFamily="34" charset="0"/>
              </a:rPr>
              <a:t>•	Severe, unforeseen economic necessity (after attending </a:t>
            </a:r>
            <a:r>
              <a:rPr lang="en-US" altLang="en-US" sz="1800" dirty="0" err="1">
                <a:latin typeface="Calibri" pitchFamily="34" charset="0"/>
                <a:ea typeface="Calibri" pitchFamily="34" charset="0"/>
                <a:cs typeface="Calibri" pitchFamily="34" charset="0"/>
              </a:rPr>
              <a:t>UoR</a:t>
            </a:r>
            <a:r>
              <a:rPr lang="en-US" altLang="en-US" sz="1800" dirty="0">
                <a:latin typeface="Calibri" pitchFamily="34" charset="0"/>
                <a:ea typeface="Calibri" pitchFamily="34" charset="0"/>
                <a:cs typeface="Calibri" pitchFamily="34" charset="0"/>
              </a:rPr>
              <a:t> for one year)</a:t>
            </a:r>
          </a:p>
          <a:p>
            <a:pPr>
              <a:lnSpc>
                <a:spcPct val="90000"/>
              </a:lnSpc>
              <a:buClr>
                <a:schemeClr val="accent3">
                  <a:lumMod val="50000"/>
                </a:schemeClr>
              </a:buClr>
              <a:buNone/>
            </a:pPr>
            <a:endParaRPr lang="en-US" altLang="en-US" sz="1800" dirty="0">
              <a:latin typeface="Calibri" pitchFamily="34" charset="0"/>
              <a:ea typeface="Calibri" pitchFamily="34" charset="0"/>
              <a:cs typeface="Calibri" pitchFamily="34" charset="0"/>
            </a:endParaRPr>
          </a:p>
          <a:p>
            <a:pPr>
              <a:lnSpc>
                <a:spcPct val="90000"/>
              </a:lnSpc>
              <a:buClr>
                <a:schemeClr val="accent3">
                  <a:lumMod val="50000"/>
                </a:schemeClr>
              </a:buClr>
              <a:buNone/>
            </a:pPr>
            <a:r>
              <a:rPr lang="en-US" altLang="en-US" sz="1800" dirty="0">
                <a:latin typeface="Calibri" pitchFamily="34" charset="0"/>
                <a:ea typeface="Calibri" pitchFamily="34" charset="0"/>
                <a:cs typeface="Calibri" pitchFamily="34" charset="0"/>
              </a:rPr>
              <a:t>•	Internship with an International Organization</a:t>
            </a:r>
          </a:p>
          <a:p>
            <a:pPr>
              <a:lnSpc>
                <a:spcPct val="90000"/>
              </a:lnSpc>
              <a:buClr>
                <a:schemeClr val="accent3">
                  <a:lumMod val="50000"/>
                </a:schemeClr>
              </a:buClr>
              <a:buNone/>
            </a:pPr>
            <a:endParaRPr lang="en-US" altLang="en-US" sz="1800" dirty="0">
              <a:latin typeface="Calibri" pitchFamily="34" charset="0"/>
              <a:ea typeface="Calibri" pitchFamily="34" charset="0"/>
              <a:cs typeface="Calibri" pitchFamily="34" charset="0"/>
            </a:endParaRPr>
          </a:p>
          <a:p>
            <a:pPr>
              <a:lnSpc>
                <a:spcPct val="90000"/>
              </a:lnSpc>
              <a:buClr>
                <a:schemeClr val="accent3">
                  <a:lumMod val="50000"/>
                </a:schemeClr>
              </a:buClr>
              <a:buNone/>
            </a:pPr>
            <a:r>
              <a:rPr lang="en-US" altLang="en-US" sz="1800" dirty="0">
                <a:latin typeface="Calibri" pitchFamily="34" charset="0"/>
                <a:ea typeface="Calibri" pitchFamily="34" charset="0"/>
                <a:cs typeface="Calibri" pitchFamily="34" charset="0"/>
              </a:rPr>
              <a:t>•	A student cannot begin the off-campus employment until he or she receives authorization from OISS and/USCIS.</a:t>
            </a:r>
          </a:p>
          <a:p>
            <a:pPr eaLnBrk="1" hangingPunct="1">
              <a:lnSpc>
                <a:spcPct val="90000"/>
              </a:lnSpc>
              <a:buClr>
                <a:schemeClr val="accent3">
                  <a:lumMod val="50000"/>
                </a:schemeClr>
              </a:buClr>
              <a:buFontTx/>
              <a:buNone/>
            </a:pPr>
            <a:endParaRPr lang="en-US" altLang="en-US" sz="1800" dirty="0">
              <a:solidFill>
                <a:schemeClr val="accent3">
                  <a:lumMod val="50000"/>
                </a:schemeClr>
              </a:solidFill>
              <a:latin typeface="Calibri" pitchFamily="34" charset="0"/>
              <a:ea typeface="Calibri" pitchFamily="34" charset="0"/>
              <a:cs typeface="Calibri" pitchFamily="34" charset="0"/>
            </a:endParaRPr>
          </a:p>
        </p:txBody>
      </p:sp>
      <p:pic>
        <p:nvPicPr>
          <p:cNvPr id="10" name="Picture 2">
            <a:extLst>
              <a:ext uri="{FF2B5EF4-FFF2-40B4-BE49-F238E27FC236}">
                <a16:creationId xmlns:a16="http://schemas.microsoft.com/office/drawing/2014/main" id="{69FED57A-A46B-2142-A0C1-9C5BD98CAC4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219200" y="2093976"/>
            <a:ext cx="3104735" cy="2100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4416397"/>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A0FF84A-4D44-E143-A1D7-AA6136240357}"/>
              </a:ext>
            </a:extLst>
          </p:cNvPr>
          <p:cNvSpPr>
            <a:spLocks noGrp="1"/>
          </p:cNvSpPr>
          <p:nvPr>
            <p:ph type="body" idx="1"/>
          </p:nvPr>
        </p:nvSpPr>
        <p:spPr/>
        <p:txBody>
          <a:bodyPr/>
          <a:lstStyle/>
          <a:p>
            <a:r>
              <a:rPr lang="en-US" altLang="en-US" dirty="0">
                <a:solidFill>
                  <a:schemeClr val="tx1"/>
                </a:solidFill>
                <a:latin typeface="Arial Black" panose="020B0A04020102020204" pitchFamily="34" charset="0"/>
              </a:rPr>
              <a:t>Curricular Practical Training (CPT)</a:t>
            </a:r>
            <a:endParaRPr lang="en-US" dirty="0">
              <a:solidFill>
                <a:schemeClr val="tx1"/>
              </a:solidFill>
            </a:endParaRPr>
          </a:p>
        </p:txBody>
      </p:sp>
      <p:sp>
        <p:nvSpPr>
          <p:cNvPr id="16387" name="Rectangle 3"/>
          <p:cNvSpPr>
            <a:spLocks noGrp="1" noChangeArrowheads="1"/>
          </p:cNvSpPr>
          <p:nvPr>
            <p:ph sz="half" idx="2"/>
          </p:nvPr>
        </p:nvSpPr>
        <p:spPr/>
        <p:txBody>
          <a:bodyPr>
            <a:normAutofit fontScale="40000" lnSpcReduction="20000"/>
          </a:bodyPr>
          <a:lstStyle/>
          <a:p>
            <a:pPr eaLnBrk="1" hangingPunct="1">
              <a:buClr>
                <a:schemeClr val="accent3">
                  <a:lumMod val="50000"/>
                </a:schemeClr>
              </a:buClr>
              <a:defRPr/>
            </a:pPr>
            <a:r>
              <a:rPr lang="en-US" sz="4500" dirty="0">
                <a:latin typeface="Calibri" pitchFamily="34" charset="0"/>
                <a:cs typeface="Calibri" pitchFamily="34" charset="0"/>
              </a:rPr>
              <a:t>Position MUST be related to major(s) and approved by the academic program. Student must be in good academic standing.</a:t>
            </a:r>
          </a:p>
          <a:p>
            <a:pPr eaLnBrk="1" hangingPunct="1">
              <a:buClr>
                <a:schemeClr val="accent3">
                  <a:lumMod val="50000"/>
                </a:schemeClr>
              </a:buClr>
              <a:defRPr/>
            </a:pPr>
            <a:endParaRPr lang="en-US" sz="1700" dirty="0">
              <a:latin typeface="Calibri" pitchFamily="34" charset="0"/>
              <a:cs typeface="Calibri" pitchFamily="34" charset="0"/>
            </a:endParaRPr>
          </a:p>
          <a:p>
            <a:pPr lvl="1">
              <a:buClr>
                <a:schemeClr val="accent3">
                  <a:lumMod val="50000"/>
                </a:schemeClr>
              </a:buClr>
              <a:defRPr/>
            </a:pPr>
            <a:r>
              <a:rPr lang="en-US" sz="4000" dirty="0">
                <a:latin typeface="Calibri" pitchFamily="34" charset="0"/>
                <a:cs typeface="Calibri" pitchFamily="34" charset="0"/>
              </a:rPr>
              <a:t>Undergraduates: Can be authorized after maintaining F-1 visa status for one academic year.</a:t>
            </a:r>
          </a:p>
          <a:p>
            <a:pPr lvl="1">
              <a:buClr>
                <a:schemeClr val="accent3">
                  <a:lumMod val="50000"/>
                </a:schemeClr>
              </a:buClr>
              <a:defRPr/>
            </a:pPr>
            <a:r>
              <a:rPr lang="en-US" sz="4000" dirty="0">
                <a:latin typeface="Calibri" pitchFamily="34" charset="0"/>
                <a:cs typeface="Calibri" pitchFamily="34" charset="0"/>
              </a:rPr>
              <a:t>Graduates: Are not required to meet the one year condition.</a:t>
            </a:r>
          </a:p>
          <a:p>
            <a:pPr eaLnBrk="1" hangingPunct="1">
              <a:buClr>
                <a:schemeClr val="accent3">
                  <a:lumMod val="50000"/>
                </a:schemeClr>
              </a:buClr>
              <a:defRPr/>
            </a:pPr>
            <a:endParaRPr lang="en-US" sz="2500" dirty="0">
              <a:latin typeface="Calibri" pitchFamily="34" charset="0"/>
              <a:cs typeface="Calibri" pitchFamily="34" charset="0"/>
            </a:endParaRPr>
          </a:p>
          <a:p>
            <a:pPr>
              <a:buClr>
                <a:schemeClr val="accent3">
                  <a:lumMod val="50000"/>
                </a:schemeClr>
              </a:buClr>
              <a:defRPr/>
            </a:pPr>
            <a:r>
              <a:rPr lang="en-US" sz="4500" dirty="0">
                <a:latin typeface="Calibri" pitchFamily="34" charset="0"/>
                <a:cs typeface="Calibri" pitchFamily="34" charset="0"/>
              </a:rPr>
              <a:t>Time spent enrolled in at least one full academic year enrolled in a full course of study in other SEVIS approved schools in the United States can count towards the one academic year requirement.</a:t>
            </a:r>
          </a:p>
          <a:p>
            <a:pPr>
              <a:buClr>
                <a:schemeClr val="accent3">
                  <a:lumMod val="50000"/>
                </a:schemeClr>
              </a:buClr>
              <a:buFont typeface="Arial" panose="020B0604020202020204" pitchFamily="34" charset="0"/>
              <a:buChar char="•"/>
              <a:defRPr/>
            </a:pPr>
            <a:endParaRPr lang="en-US" sz="2500" dirty="0">
              <a:solidFill>
                <a:schemeClr val="accent3">
                  <a:lumMod val="50000"/>
                </a:schemeClr>
              </a:solidFill>
              <a:latin typeface="Calibri" pitchFamily="34" charset="0"/>
              <a:cs typeface="Calibri" pitchFamily="34" charset="0"/>
            </a:endParaRPr>
          </a:p>
          <a:p>
            <a:pPr marL="0" indent="0">
              <a:lnSpc>
                <a:spcPct val="90000"/>
              </a:lnSpc>
              <a:buClr>
                <a:schemeClr val="accent3">
                  <a:lumMod val="50000"/>
                </a:schemeClr>
              </a:buClr>
              <a:buNone/>
              <a:defRPr/>
            </a:pPr>
            <a:endParaRPr lang="en-US" dirty="0">
              <a:solidFill>
                <a:schemeClr val="accent3">
                  <a:lumMod val="50000"/>
                </a:schemeClr>
              </a:solidFill>
              <a:latin typeface="Calibri" panose="020F0502020204030204" pitchFamily="34" charset="0"/>
            </a:endParaRPr>
          </a:p>
          <a:p>
            <a:pPr marL="0" indent="0">
              <a:lnSpc>
                <a:spcPct val="90000"/>
              </a:lnSpc>
              <a:buClr>
                <a:schemeClr val="accent3">
                  <a:lumMod val="50000"/>
                </a:schemeClr>
              </a:buClr>
              <a:buNone/>
              <a:defRPr/>
            </a:pPr>
            <a:endParaRPr lang="en-US" dirty="0">
              <a:solidFill>
                <a:schemeClr val="accent3">
                  <a:lumMod val="50000"/>
                </a:schemeClr>
              </a:solidFill>
            </a:endParaRPr>
          </a:p>
        </p:txBody>
      </p:sp>
      <p:sp>
        <p:nvSpPr>
          <p:cNvPr id="6" name="Text Placeholder 5">
            <a:extLst>
              <a:ext uri="{FF2B5EF4-FFF2-40B4-BE49-F238E27FC236}">
                <a16:creationId xmlns:a16="http://schemas.microsoft.com/office/drawing/2014/main" id="{B5269873-A8EA-BC4E-B3D8-7BED1C8CC41C}"/>
              </a:ext>
            </a:extLst>
          </p:cNvPr>
          <p:cNvSpPr>
            <a:spLocks noGrp="1"/>
          </p:cNvSpPr>
          <p:nvPr>
            <p:ph type="body" sz="quarter" idx="3"/>
          </p:nvPr>
        </p:nvSpPr>
        <p:spPr/>
        <p:txBody>
          <a:bodyPr/>
          <a:lstStyle/>
          <a:p>
            <a:r>
              <a:rPr lang="en-US" altLang="en-US" dirty="0">
                <a:solidFill>
                  <a:schemeClr val="tx1"/>
                </a:solidFill>
                <a:latin typeface="Arial Black" panose="020B0A04020102020204" pitchFamily="34" charset="0"/>
              </a:rPr>
              <a:t>Optional Practical Training (OPT)</a:t>
            </a:r>
            <a:endParaRPr lang="en-US" dirty="0">
              <a:solidFill>
                <a:schemeClr val="tx1"/>
              </a:solidFill>
            </a:endParaRPr>
          </a:p>
        </p:txBody>
      </p:sp>
      <p:sp>
        <p:nvSpPr>
          <p:cNvPr id="7" name="Content Placeholder 6">
            <a:extLst>
              <a:ext uri="{FF2B5EF4-FFF2-40B4-BE49-F238E27FC236}">
                <a16:creationId xmlns:a16="http://schemas.microsoft.com/office/drawing/2014/main" id="{FDEFA3CA-912E-5D4D-BF91-9A6DA4BE66A7}"/>
              </a:ext>
            </a:extLst>
          </p:cNvPr>
          <p:cNvSpPr>
            <a:spLocks noGrp="1"/>
          </p:cNvSpPr>
          <p:nvPr>
            <p:ph sz="quarter" idx="4"/>
          </p:nvPr>
        </p:nvSpPr>
        <p:spPr/>
        <p:txBody>
          <a:bodyPr/>
          <a:lstStyle/>
          <a:p>
            <a:pPr>
              <a:buClr>
                <a:schemeClr val="accent3">
                  <a:lumMod val="50000"/>
                </a:schemeClr>
              </a:buClr>
              <a:defRPr/>
            </a:pPr>
            <a:r>
              <a:rPr lang="en-US" sz="1800" dirty="0">
                <a:latin typeface="Calibri" panose="020F0502020204030204" pitchFamily="34" charset="0"/>
              </a:rPr>
              <a:t>Full time employment for 12 months which you can apply for (90) days before your completion date. </a:t>
            </a:r>
          </a:p>
          <a:p>
            <a:pPr lvl="1">
              <a:buClr>
                <a:schemeClr val="accent3">
                  <a:lumMod val="50000"/>
                </a:schemeClr>
              </a:buClr>
              <a:defRPr/>
            </a:pPr>
            <a:r>
              <a:rPr lang="en-US" sz="1600" dirty="0">
                <a:latin typeface="Calibri" panose="020F0502020204030204" pitchFamily="34" charset="0"/>
              </a:rPr>
              <a:t>Detailed PowerPoint available on the OISS Website</a:t>
            </a:r>
          </a:p>
          <a:p>
            <a:pPr>
              <a:buClr>
                <a:schemeClr val="accent3">
                  <a:lumMod val="50000"/>
                </a:schemeClr>
              </a:buClr>
              <a:defRPr/>
            </a:pPr>
            <a:r>
              <a:rPr lang="en-US" sz="1800" dirty="0">
                <a:latin typeface="Calibri" panose="020F0502020204030204" pitchFamily="34" charset="0"/>
              </a:rPr>
              <a:t>STEM majors are eligible for OPT Extension for additional (24) months. </a:t>
            </a:r>
          </a:p>
          <a:p>
            <a:endParaRPr lang="en-US" dirty="0"/>
          </a:p>
        </p:txBody>
      </p:sp>
      <p:sp>
        <p:nvSpPr>
          <p:cNvPr id="9" name="Title 8">
            <a:extLst>
              <a:ext uri="{FF2B5EF4-FFF2-40B4-BE49-F238E27FC236}">
                <a16:creationId xmlns:a16="http://schemas.microsoft.com/office/drawing/2014/main" id="{A280361C-DB03-474F-948E-A7DC9A699331}"/>
              </a:ext>
            </a:extLst>
          </p:cNvPr>
          <p:cNvSpPr>
            <a:spLocks noGrp="1"/>
          </p:cNvSpPr>
          <p:nvPr>
            <p:ph type="title"/>
          </p:nvPr>
        </p:nvSpPr>
        <p:spPr/>
        <p:txBody>
          <a:bodyPr/>
          <a:lstStyle/>
          <a:p>
            <a:r>
              <a:rPr lang="en-US" dirty="0"/>
              <a:t>Practical Training</a:t>
            </a:r>
          </a:p>
        </p:txBody>
      </p:sp>
    </p:spTree>
    <p:extLst>
      <p:ext uri="{BB962C8B-B14F-4D97-AF65-F5344CB8AC3E}">
        <p14:creationId xmlns:p14="http://schemas.microsoft.com/office/powerpoint/2010/main" val="2319431777"/>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7F4F958-9568-A94D-A3F9-9B4C5CAF3B28}"/>
              </a:ext>
            </a:extLst>
          </p:cNvPr>
          <p:cNvSpPr>
            <a:spLocks noGrp="1"/>
          </p:cNvSpPr>
          <p:nvPr>
            <p:ph type="body" idx="1"/>
          </p:nvPr>
        </p:nvSpPr>
        <p:spPr/>
        <p:txBody>
          <a:bodyPr/>
          <a:lstStyle/>
          <a:p>
            <a:r>
              <a:rPr lang="en-US" dirty="0"/>
              <a:t>Volunteering</a:t>
            </a:r>
          </a:p>
        </p:txBody>
      </p:sp>
      <p:sp>
        <p:nvSpPr>
          <p:cNvPr id="9" name="Content Placeholder 8">
            <a:extLst>
              <a:ext uri="{FF2B5EF4-FFF2-40B4-BE49-F238E27FC236}">
                <a16:creationId xmlns:a16="http://schemas.microsoft.com/office/drawing/2014/main" id="{6D3A2C88-A6DC-594A-8C37-88FB461FC26A}"/>
              </a:ext>
            </a:extLst>
          </p:cNvPr>
          <p:cNvSpPr>
            <a:spLocks noGrp="1"/>
          </p:cNvSpPr>
          <p:nvPr>
            <p:ph sz="half" idx="2"/>
          </p:nvPr>
        </p:nvSpPr>
        <p:spPr>
          <a:xfrm>
            <a:off x="1069848" y="2743200"/>
            <a:ext cx="4568952" cy="3291840"/>
          </a:xfrm>
        </p:spPr>
        <p:txBody>
          <a:bodyPr>
            <a:normAutofit fontScale="92500" lnSpcReduction="20000"/>
          </a:bodyPr>
          <a:lstStyle/>
          <a:p>
            <a:r>
              <a:rPr lang="en-US" dirty="0">
                <a:latin typeface="Calibri" panose="020F0502020204030204" pitchFamily="34" charset="0"/>
              </a:rPr>
              <a:t>Volunteering refers to donating time with an organization whose primary purpose is charitable or humanitarian in nature, without remuneration or any other type of compensation. </a:t>
            </a:r>
          </a:p>
          <a:p>
            <a:r>
              <a:rPr lang="en-US" dirty="0">
                <a:latin typeface="Calibri" panose="020F0502020204030204" pitchFamily="34" charset="0"/>
              </a:rPr>
              <a:t>So for example, it would be OK to donate time with the American Red Cross. </a:t>
            </a:r>
          </a:p>
          <a:p>
            <a:r>
              <a:rPr lang="en-US" dirty="0">
                <a:latin typeface="Calibri" panose="020F0502020204030204" pitchFamily="34" charset="0"/>
              </a:rPr>
              <a:t>F-1 students are free to engage in  volunteer work as long as it meets the above criteria. </a:t>
            </a:r>
          </a:p>
          <a:p>
            <a:r>
              <a:rPr lang="en-US" dirty="0">
                <a:latin typeface="Calibri" panose="020F0502020204030204" pitchFamily="34" charset="0"/>
              </a:rPr>
              <a:t>Volunteering should not exceed 20 hours a week during academic term time.</a:t>
            </a:r>
          </a:p>
          <a:p>
            <a:endParaRPr lang="en-US" dirty="0"/>
          </a:p>
        </p:txBody>
      </p:sp>
      <p:sp>
        <p:nvSpPr>
          <p:cNvPr id="10" name="Text Placeholder 9">
            <a:extLst>
              <a:ext uri="{FF2B5EF4-FFF2-40B4-BE49-F238E27FC236}">
                <a16:creationId xmlns:a16="http://schemas.microsoft.com/office/drawing/2014/main" id="{7EF9B756-6A00-FD4A-B703-7B624B5A7AFA}"/>
              </a:ext>
            </a:extLst>
          </p:cNvPr>
          <p:cNvSpPr>
            <a:spLocks noGrp="1"/>
          </p:cNvSpPr>
          <p:nvPr>
            <p:ph type="body" sz="quarter" idx="3"/>
          </p:nvPr>
        </p:nvSpPr>
        <p:spPr/>
        <p:txBody>
          <a:bodyPr/>
          <a:lstStyle/>
          <a:p>
            <a:r>
              <a:rPr lang="en-US" dirty="0"/>
              <a:t>Unpaid Internships</a:t>
            </a:r>
          </a:p>
        </p:txBody>
      </p:sp>
      <p:sp>
        <p:nvSpPr>
          <p:cNvPr id="11" name="Content Placeholder 10">
            <a:extLst>
              <a:ext uri="{FF2B5EF4-FFF2-40B4-BE49-F238E27FC236}">
                <a16:creationId xmlns:a16="http://schemas.microsoft.com/office/drawing/2014/main" id="{0959F3C8-3EA9-6D43-9C83-28F54699F076}"/>
              </a:ext>
            </a:extLst>
          </p:cNvPr>
          <p:cNvSpPr>
            <a:spLocks noGrp="1"/>
          </p:cNvSpPr>
          <p:nvPr>
            <p:ph sz="quarter" idx="4"/>
          </p:nvPr>
        </p:nvSpPr>
        <p:spPr/>
        <p:txBody>
          <a:bodyPr/>
          <a:lstStyle/>
          <a:p>
            <a:r>
              <a:rPr lang="en-US" b="1" dirty="0">
                <a:latin typeface="Calibri" panose="020F0502020204030204" pitchFamily="34" charset="0"/>
              </a:rPr>
              <a:t>Unpaid internships</a:t>
            </a:r>
            <a:r>
              <a:rPr lang="en-US" dirty="0">
                <a:latin typeface="Calibri" panose="020F0502020204030204" pitchFamily="34" charset="0"/>
              </a:rPr>
              <a:t>, on the other hand, do not usually qualify as “volunteer” work. </a:t>
            </a:r>
          </a:p>
          <a:p>
            <a:r>
              <a:rPr lang="en-US" dirty="0"/>
              <a:t>If an internship is unpaid, it can still be authorized as a practical training experience. If you are unsure what </a:t>
            </a:r>
            <a:r>
              <a:rPr lang="en-US" u="sng" dirty="0">
                <a:hlinkClick r:id="rId2"/>
              </a:rPr>
              <a:t>authorization you need for an unpaid internship</a:t>
            </a:r>
            <a:r>
              <a:rPr lang="en-US" dirty="0"/>
              <a:t>, your DSO can help.</a:t>
            </a:r>
          </a:p>
        </p:txBody>
      </p:sp>
      <p:sp>
        <p:nvSpPr>
          <p:cNvPr id="5" name="Title 4">
            <a:extLst>
              <a:ext uri="{FF2B5EF4-FFF2-40B4-BE49-F238E27FC236}">
                <a16:creationId xmlns:a16="http://schemas.microsoft.com/office/drawing/2014/main" id="{4773DF33-5439-D94A-835C-0D7234A2C45E}"/>
              </a:ext>
            </a:extLst>
          </p:cNvPr>
          <p:cNvSpPr>
            <a:spLocks noGrp="1"/>
          </p:cNvSpPr>
          <p:nvPr>
            <p:ph type="title"/>
          </p:nvPr>
        </p:nvSpPr>
        <p:spPr/>
        <p:txBody>
          <a:bodyPr>
            <a:normAutofit/>
          </a:bodyPr>
          <a:lstStyle/>
          <a:p>
            <a:r>
              <a:rPr lang="en-US" dirty="0"/>
              <a:t>Volunteer &amp; Unpaid Internships</a:t>
            </a:r>
          </a:p>
        </p:txBody>
      </p:sp>
    </p:spTree>
    <p:extLst>
      <p:ext uri="{BB962C8B-B14F-4D97-AF65-F5344CB8AC3E}">
        <p14:creationId xmlns:p14="http://schemas.microsoft.com/office/powerpoint/2010/main" val="1432395165"/>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pPr eaLnBrk="1" hangingPunct="1"/>
            <a:r>
              <a:rPr lang="en-US" altLang="en-US" dirty="0">
                <a:solidFill>
                  <a:schemeClr val="tx1"/>
                </a:solidFill>
              </a:rPr>
              <a:t>Best Practices</a:t>
            </a:r>
          </a:p>
        </p:txBody>
      </p:sp>
      <p:sp>
        <p:nvSpPr>
          <p:cNvPr id="34819" name="Rectangle 4"/>
          <p:cNvSpPr>
            <a:spLocks noGrp="1" noChangeArrowheads="1"/>
          </p:cNvSpPr>
          <p:nvPr>
            <p:ph sz="half" idx="1"/>
          </p:nvPr>
        </p:nvSpPr>
        <p:spPr>
          <a:xfrm>
            <a:off x="6099048" y="2093976"/>
            <a:ext cx="4754880" cy="3977640"/>
          </a:xfrm>
        </p:spPr>
        <p:txBody>
          <a:bodyPr>
            <a:normAutofit/>
          </a:bodyPr>
          <a:lstStyle/>
          <a:p>
            <a:pPr marL="514350">
              <a:spcBef>
                <a:spcPct val="0"/>
              </a:spcBef>
              <a:buClr>
                <a:schemeClr val="accent3">
                  <a:lumMod val="50000"/>
                </a:schemeClr>
              </a:buClr>
            </a:pPr>
            <a:r>
              <a:rPr lang="en-US" altLang="en-US" sz="1800" dirty="0">
                <a:latin typeface="Calibri" pitchFamily="34" charset="0"/>
                <a:ea typeface="Calibri" pitchFamily="34" charset="0"/>
                <a:cs typeface="Calibri" pitchFamily="34" charset="0"/>
              </a:rPr>
              <a:t>Make and keep copies of all your visa status documents separate from originals:</a:t>
            </a:r>
          </a:p>
          <a:p>
            <a:pPr marL="1114425" lvl="2" indent="-257175">
              <a:spcBef>
                <a:spcPct val="0"/>
              </a:spcBef>
              <a:buClr>
                <a:schemeClr val="accent3">
                  <a:lumMod val="50000"/>
                </a:schemeClr>
              </a:buClr>
              <a:buFont typeface="Wingdings" pitchFamily="2" charset="2"/>
              <a:buChar char="§"/>
            </a:pPr>
            <a:r>
              <a:rPr lang="en-US" altLang="en-US" dirty="0">
                <a:latin typeface="Calibri" pitchFamily="34" charset="0"/>
                <a:ea typeface="Calibri" pitchFamily="34" charset="0"/>
                <a:cs typeface="Calibri" pitchFamily="34" charset="0"/>
              </a:rPr>
              <a:t>I-20 or DS-2019</a:t>
            </a:r>
          </a:p>
          <a:p>
            <a:pPr marL="1114425" lvl="2" indent="-257175">
              <a:spcBef>
                <a:spcPct val="0"/>
              </a:spcBef>
              <a:buClr>
                <a:schemeClr val="accent3">
                  <a:lumMod val="50000"/>
                </a:schemeClr>
              </a:buClr>
              <a:buFont typeface="Wingdings" pitchFamily="2" charset="2"/>
              <a:buChar char="§"/>
            </a:pPr>
            <a:r>
              <a:rPr lang="en-US" altLang="en-US" sz="1650" dirty="0">
                <a:latin typeface="Calibri" pitchFamily="34" charset="0"/>
                <a:ea typeface="Calibri" pitchFamily="34" charset="0"/>
                <a:cs typeface="Calibri" pitchFamily="34" charset="0"/>
              </a:rPr>
              <a:t>I-94 arrival/departure information or card</a:t>
            </a:r>
          </a:p>
          <a:p>
            <a:pPr marL="1114425" lvl="2" indent="-257175">
              <a:spcBef>
                <a:spcPct val="0"/>
              </a:spcBef>
              <a:buClr>
                <a:schemeClr val="accent3">
                  <a:lumMod val="50000"/>
                </a:schemeClr>
              </a:buClr>
              <a:buFont typeface="Wingdings" pitchFamily="2" charset="2"/>
              <a:buChar char="§"/>
            </a:pPr>
            <a:r>
              <a:rPr lang="en-US" altLang="en-US" dirty="0">
                <a:latin typeface="Calibri" pitchFamily="34" charset="0"/>
                <a:ea typeface="Calibri" pitchFamily="34" charset="0"/>
                <a:cs typeface="Calibri" pitchFamily="34" charset="0"/>
              </a:rPr>
              <a:t>F-1 or J-1 visa stamp</a:t>
            </a:r>
          </a:p>
          <a:p>
            <a:pPr marL="1114425" lvl="2" indent="-257175">
              <a:spcBef>
                <a:spcPct val="0"/>
              </a:spcBef>
              <a:buClr>
                <a:schemeClr val="accent3">
                  <a:lumMod val="50000"/>
                </a:schemeClr>
              </a:buClr>
              <a:buFont typeface="Wingdings" pitchFamily="2" charset="2"/>
              <a:buChar char="§"/>
            </a:pPr>
            <a:r>
              <a:rPr lang="en-US" altLang="en-US" dirty="0">
                <a:latin typeface="Calibri" pitchFamily="34" charset="0"/>
                <a:ea typeface="Calibri" pitchFamily="34" charset="0"/>
                <a:cs typeface="Calibri" pitchFamily="34" charset="0"/>
              </a:rPr>
              <a:t>Passport (photo &amp; expiry pages)</a:t>
            </a:r>
          </a:p>
          <a:p>
            <a:pPr marL="514350">
              <a:spcBef>
                <a:spcPts val="900"/>
              </a:spcBef>
              <a:spcAft>
                <a:spcPts val="900"/>
              </a:spcAft>
              <a:buClr>
                <a:schemeClr val="accent3">
                  <a:lumMod val="50000"/>
                </a:schemeClr>
              </a:buClr>
            </a:pPr>
            <a:r>
              <a:rPr kumimoji="1" lang="en-US" altLang="en-US" sz="1800" dirty="0">
                <a:latin typeface="Calibri" pitchFamily="34" charset="0"/>
                <a:ea typeface="Calibri" pitchFamily="34" charset="0"/>
                <a:cs typeface="Calibri" pitchFamily="34" charset="0"/>
              </a:rPr>
              <a:t>Do not carry around your documents unless needed.</a:t>
            </a:r>
          </a:p>
          <a:p>
            <a:pPr marL="514350">
              <a:spcBef>
                <a:spcPts val="900"/>
              </a:spcBef>
              <a:spcAft>
                <a:spcPts val="900"/>
              </a:spcAft>
              <a:buClr>
                <a:schemeClr val="accent3">
                  <a:lumMod val="50000"/>
                </a:schemeClr>
              </a:buClr>
            </a:pPr>
            <a:r>
              <a:rPr kumimoji="1" lang="en-US" altLang="en-US" sz="1800" dirty="0">
                <a:latin typeface="Calibri" pitchFamily="34" charset="0"/>
                <a:ea typeface="Calibri" pitchFamily="34" charset="0"/>
                <a:cs typeface="Calibri" pitchFamily="34" charset="0"/>
              </a:rPr>
              <a:t>We advise you to apply for California ID or California Driver License. For more information contact </a:t>
            </a:r>
            <a:r>
              <a:rPr kumimoji="1" lang="en-US" altLang="en-US" sz="1800" dirty="0">
                <a:latin typeface="Calibri" pitchFamily="34" charset="0"/>
                <a:ea typeface="Calibri" pitchFamily="34" charset="0"/>
                <a:cs typeface="Calibri" pitchFamily="34" charset="0"/>
                <a:hlinkClick r:id="rId3">
                  <a:extLst>
                    <a:ext uri="{A12FA001-AC4F-418D-AE19-62706E023703}">
                      <ahyp:hlinkClr xmlns:ahyp="http://schemas.microsoft.com/office/drawing/2018/hyperlinkcolor" val="tx"/>
                    </a:ext>
                  </a:extLst>
                </a:hlinkClick>
              </a:rPr>
              <a:t>oiss@redlands.edu</a:t>
            </a:r>
            <a:r>
              <a:rPr kumimoji="1" lang="en-US" altLang="en-US" sz="1800" dirty="0">
                <a:latin typeface="Calibri" pitchFamily="34" charset="0"/>
                <a:ea typeface="Calibri" pitchFamily="34" charset="0"/>
                <a:cs typeface="Calibri" pitchFamily="34" charset="0"/>
              </a:rPr>
              <a:t>.</a:t>
            </a:r>
          </a:p>
        </p:txBody>
      </p:sp>
      <p:sp>
        <p:nvSpPr>
          <p:cNvPr id="34820" name="Text Box 5"/>
          <p:cNvSpPr txBox="1">
            <a:spLocks noChangeArrowheads="1"/>
          </p:cNvSpPr>
          <p:nvPr/>
        </p:nvSpPr>
        <p:spPr bwMode="auto">
          <a:xfrm>
            <a:off x="3638550" y="3051574"/>
            <a:ext cx="2571750" cy="323165"/>
          </a:xfrm>
          <a:prstGeom prst="rect">
            <a:avLst/>
          </a:prstGeom>
          <a:noFill/>
          <a:ln w="9525">
            <a:noFill/>
            <a:miter lim="800000"/>
            <a:headEnd/>
            <a:tailEnd/>
          </a:ln>
          <a:effectLst/>
        </p:spPr>
        <p:txBody>
          <a:bodyPr>
            <a:spAutoFit/>
          </a:bodyPr>
          <a:lstStyle/>
          <a:p>
            <a:pPr algn="ctr">
              <a:spcBef>
                <a:spcPct val="50000"/>
              </a:spcBef>
            </a:pPr>
            <a:endParaRPr lang="en-US" altLang="en-US" sz="1500">
              <a:latin typeface="Times New Roman" pitchFamily="18" charset="0"/>
            </a:endParaRPr>
          </a:p>
        </p:txBody>
      </p:sp>
      <p:pic>
        <p:nvPicPr>
          <p:cNvPr id="9" name="Content Placeholder 8">
            <a:extLst>
              <a:ext uri="{FF2B5EF4-FFF2-40B4-BE49-F238E27FC236}">
                <a16:creationId xmlns:a16="http://schemas.microsoft.com/office/drawing/2014/main" id="{E590B950-9678-6E4E-B24A-57429D645F07}"/>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r="47512" b="-5385"/>
          <a:stretch/>
        </p:blipFill>
        <p:spPr>
          <a:xfrm>
            <a:off x="1455420" y="2093976"/>
            <a:ext cx="2895600" cy="3427897"/>
          </a:xfrm>
        </p:spPr>
      </p:pic>
    </p:spTree>
    <p:extLst>
      <p:ext uri="{BB962C8B-B14F-4D97-AF65-F5344CB8AC3E}">
        <p14:creationId xmlns:p14="http://schemas.microsoft.com/office/powerpoint/2010/main" val="195815796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27A71-A647-1745-B1FF-579A7C9469D1}"/>
              </a:ext>
            </a:extLst>
          </p:cNvPr>
          <p:cNvSpPr>
            <a:spLocks noGrp="1"/>
          </p:cNvSpPr>
          <p:nvPr>
            <p:ph type="title"/>
          </p:nvPr>
        </p:nvSpPr>
        <p:spPr/>
        <p:txBody>
          <a:bodyPr>
            <a:normAutofit/>
          </a:bodyPr>
          <a:lstStyle/>
          <a:p>
            <a:r>
              <a:rPr lang="en-US" sz="5400" dirty="0"/>
              <a:t> </a:t>
            </a:r>
            <a:r>
              <a:rPr lang="en-US" sz="4800" dirty="0"/>
              <a:t>Introductions – OISS Team</a:t>
            </a:r>
          </a:p>
        </p:txBody>
      </p:sp>
    </p:spTree>
    <p:extLst>
      <p:ext uri="{BB962C8B-B14F-4D97-AF65-F5344CB8AC3E}">
        <p14:creationId xmlns:p14="http://schemas.microsoft.com/office/powerpoint/2010/main" val="1371369345"/>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9A819-6BCB-0241-88C6-4C2A71E927B1}"/>
              </a:ext>
            </a:extLst>
          </p:cNvPr>
          <p:cNvSpPr>
            <a:spLocks noGrp="1"/>
          </p:cNvSpPr>
          <p:nvPr>
            <p:ph type="title"/>
          </p:nvPr>
        </p:nvSpPr>
        <p:spPr/>
        <p:txBody>
          <a:bodyPr/>
          <a:lstStyle/>
          <a:p>
            <a:r>
              <a:rPr lang="en-US" dirty="0"/>
              <a:t>Applying for OPT</a:t>
            </a:r>
          </a:p>
        </p:txBody>
      </p:sp>
      <p:sp>
        <p:nvSpPr>
          <p:cNvPr id="3" name="Content Placeholder 2">
            <a:extLst>
              <a:ext uri="{FF2B5EF4-FFF2-40B4-BE49-F238E27FC236}">
                <a16:creationId xmlns:a16="http://schemas.microsoft.com/office/drawing/2014/main" id="{91B3DBA6-7FE4-6A41-90E2-E6066916A16B}"/>
              </a:ext>
            </a:extLst>
          </p:cNvPr>
          <p:cNvSpPr>
            <a:spLocks noGrp="1"/>
          </p:cNvSpPr>
          <p:nvPr>
            <p:ph sz="half" idx="1"/>
          </p:nvPr>
        </p:nvSpPr>
        <p:spPr/>
        <p:txBody>
          <a:bodyPr/>
          <a:lstStyle/>
          <a:p>
            <a:r>
              <a:rPr lang="en-US" dirty="0"/>
              <a:t>You may start the OPT Extension process within (90) days prior to the completion date on your I-20.  Please read about OPT policy which contains very important information to become familiar with: </a:t>
            </a:r>
          </a:p>
          <a:p>
            <a:r>
              <a:rPr lang="en-US" dirty="0"/>
              <a:t> </a:t>
            </a:r>
            <a:r>
              <a:rPr lang="en-US" u="sng" dirty="0">
                <a:hlinkClick r:id="rId2"/>
              </a:rPr>
              <a:t>https://studyinthestates.dhs.gov/sevis-help-hub/update-records/maintain-student-records/fm-student-employment/f-1-optional-practical-training</a:t>
            </a:r>
            <a:r>
              <a:rPr lang="en-US" dirty="0"/>
              <a:t> .</a:t>
            </a:r>
          </a:p>
          <a:p>
            <a:endParaRPr lang="en-US" dirty="0"/>
          </a:p>
        </p:txBody>
      </p:sp>
      <p:sp>
        <p:nvSpPr>
          <p:cNvPr id="4" name="Content Placeholder 3">
            <a:extLst>
              <a:ext uri="{FF2B5EF4-FFF2-40B4-BE49-F238E27FC236}">
                <a16:creationId xmlns:a16="http://schemas.microsoft.com/office/drawing/2014/main" id="{9A34CF23-ABCE-4342-A883-AEBCA952783C}"/>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837125962"/>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E26A34-5F56-3543-AF6B-4DB0F2880898}"/>
              </a:ext>
            </a:extLst>
          </p:cNvPr>
          <p:cNvSpPr/>
          <p:nvPr/>
        </p:nvSpPr>
        <p:spPr>
          <a:xfrm>
            <a:off x="381000" y="152400"/>
            <a:ext cx="11353800" cy="6555641"/>
          </a:xfrm>
          <a:prstGeom prst="rect">
            <a:avLst/>
          </a:prstGeom>
        </p:spPr>
        <p:txBody>
          <a:bodyPr wrap="square">
            <a:spAutoFit/>
          </a:bodyPr>
          <a:lstStyle/>
          <a:p>
            <a:pPr marL="0" marR="0">
              <a:spcBef>
                <a:spcPts val="0"/>
              </a:spcBef>
              <a:spcAft>
                <a:spcPts val="0"/>
              </a:spcAft>
            </a:pPr>
            <a:r>
              <a:rPr lang="en-US" dirty="0">
                <a:solidFill>
                  <a:srgbClr val="244061"/>
                </a:solidFill>
                <a:latin typeface="Calibri" panose="020F0502020204030204" pitchFamily="34" charset="0"/>
                <a:ea typeface="Times New Roman" panose="02020603050405020304" pitchFamily="18" charset="0"/>
                <a:cs typeface="Helvetica" pitchFamily="2" charset="0"/>
              </a:rPr>
              <a:t>To apply for OPT (Optional Practical Training):</a:t>
            </a:r>
            <a:endParaRPr lang="en-US" sz="36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dirty="0">
                <a:solidFill>
                  <a:srgbClr val="244061"/>
                </a:solidFill>
                <a:latin typeface="Calibri" panose="020F0502020204030204" pitchFamily="34" charset="0"/>
                <a:ea typeface="Times New Roman" panose="02020603050405020304" pitchFamily="18" charset="0"/>
                <a:cs typeface="Helvetica" pitchFamily="2" charset="0"/>
              </a:rPr>
              <a:t> </a:t>
            </a:r>
            <a:endParaRPr lang="en-US" sz="36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244061"/>
              </a:buClr>
              <a:buFont typeface="+mj-lt"/>
              <a:buAutoNum type="arabicPeriod"/>
            </a:pPr>
            <a:r>
              <a:rPr lang="en-US" dirty="0">
                <a:solidFill>
                  <a:srgbClr val="244061"/>
                </a:solidFill>
                <a:latin typeface="Calibri" panose="020F0502020204030204" pitchFamily="34" charset="0"/>
                <a:ea typeface="Times New Roman" panose="02020603050405020304" pitchFamily="18" charset="0"/>
                <a:cs typeface="Helvetica" pitchFamily="2" charset="0"/>
              </a:rPr>
              <a:t>Complete Form I-765, Application for Employment Authorization</a:t>
            </a:r>
            <a:r>
              <a:rPr lang="en-US" dirty="0">
                <a:solidFill>
                  <a:srgbClr val="1F497D"/>
                </a:solidFill>
                <a:latin typeface="Calibri" panose="020F0502020204030204" pitchFamily="34" charset="0"/>
                <a:ea typeface="Times New Roman" panose="02020603050405020304" pitchFamily="18" charset="0"/>
                <a:cs typeface="Helvetica" pitchFamily="2" charset="0"/>
              </a:rPr>
              <a:t>. Be sure to use the updated form, dated August 2020.  At item #27 you will have to write: </a:t>
            </a:r>
            <a:r>
              <a:rPr lang="en-US" dirty="0">
                <a:solidFill>
                  <a:srgbClr val="244061"/>
                </a:solidFill>
                <a:latin typeface="Calibri" panose="020F0502020204030204" pitchFamily="34" charset="0"/>
                <a:ea typeface="Times New Roman" panose="02020603050405020304" pitchFamily="18" charset="0"/>
                <a:cs typeface="Helvetica" pitchFamily="2" charset="0"/>
              </a:rPr>
              <a:t>“( C )  ( 3 )  (B) “. </a:t>
            </a:r>
            <a:r>
              <a:rPr lang="en-US" dirty="0">
                <a:solidFill>
                  <a:srgbClr val="254061"/>
                </a:solidFill>
                <a:latin typeface="Calibri" panose="020F0502020204030204" pitchFamily="34" charset="0"/>
                <a:ea typeface="Times New Roman" panose="02020603050405020304" pitchFamily="18" charset="0"/>
                <a:cs typeface="Helvetica" pitchFamily="2" charset="0"/>
              </a:rPr>
              <a:t>This is the link for Form I-765 and instructions: </a:t>
            </a:r>
            <a:r>
              <a:rPr lang="en-US" b="1" u="sng" dirty="0">
                <a:solidFill>
                  <a:srgbClr val="FF0000"/>
                </a:solidFill>
                <a:latin typeface="Calibri" panose="020F0502020204030204" pitchFamily="34" charset="0"/>
                <a:ea typeface="Times New Roman" panose="02020603050405020304" pitchFamily="18" charset="0"/>
                <a:cs typeface="Helvetica" pitchFamily="2" charset="0"/>
                <a:hlinkClick r:id="rId2"/>
              </a:rPr>
              <a:t>http://www.uscis.gov/i-765</a:t>
            </a:r>
            <a:endParaRPr lang="en-US" sz="36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244061"/>
              </a:buClr>
              <a:buFont typeface="+mj-lt"/>
              <a:buAutoNum type="arabicPeriod"/>
            </a:pPr>
            <a:r>
              <a:rPr lang="en-US" dirty="0">
                <a:solidFill>
                  <a:srgbClr val="244061"/>
                </a:solidFill>
                <a:latin typeface="Calibri" panose="020F0502020204030204" pitchFamily="34" charset="0"/>
                <a:ea typeface="Times New Roman" panose="02020603050405020304" pitchFamily="18" charset="0"/>
                <a:cs typeface="Helvetica" pitchFamily="2" charset="0"/>
              </a:rPr>
              <a:t>Write a check for the Form I-765 filing fee of $410 payable to Department of Homeland Security.</a:t>
            </a:r>
            <a:endParaRPr lang="en-US" sz="36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244061"/>
              </a:buClr>
              <a:buFont typeface="+mj-lt"/>
              <a:buAutoNum type="arabicPeriod"/>
            </a:pPr>
            <a:r>
              <a:rPr lang="en-US" dirty="0">
                <a:solidFill>
                  <a:srgbClr val="244061"/>
                </a:solidFill>
                <a:latin typeface="Calibri" panose="020F0502020204030204" pitchFamily="34" charset="0"/>
                <a:ea typeface="Times New Roman" panose="02020603050405020304" pitchFamily="18" charset="0"/>
                <a:cs typeface="Helvetica" pitchFamily="2" charset="0"/>
              </a:rPr>
              <a:t>Obtain two immigration-style photos for visas and immigration benefit. (Passport pictures like)</a:t>
            </a:r>
            <a:endParaRPr lang="en-US" sz="36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244061"/>
              </a:buClr>
              <a:buFont typeface="+mj-lt"/>
              <a:buAutoNum type="arabicPeriod"/>
            </a:pPr>
            <a:r>
              <a:rPr lang="en-US" dirty="0">
                <a:solidFill>
                  <a:srgbClr val="244061"/>
                </a:solidFill>
                <a:latin typeface="Calibri" panose="020F0502020204030204" pitchFamily="34" charset="0"/>
                <a:ea typeface="Times New Roman" panose="02020603050405020304" pitchFamily="18" charset="0"/>
                <a:cs typeface="Helvetica" pitchFamily="2" charset="0"/>
              </a:rPr>
              <a:t>Copy (both sides) of Form I-94 Card </a:t>
            </a:r>
            <a:r>
              <a:rPr lang="en-US" b="1" u="sng" dirty="0">
                <a:solidFill>
                  <a:srgbClr val="244061"/>
                </a:solidFill>
                <a:latin typeface="Calibri" panose="020F0502020204030204" pitchFamily="34" charset="0"/>
                <a:ea typeface="Times New Roman" panose="02020603050405020304" pitchFamily="18" charset="0"/>
                <a:cs typeface="Helvetica" pitchFamily="2" charset="0"/>
              </a:rPr>
              <a:t>OR</a:t>
            </a:r>
            <a:r>
              <a:rPr lang="en-US" dirty="0">
                <a:solidFill>
                  <a:srgbClr val="244061"/>
                </a:solidFill>
                <a:latin typeface="Calibri" panose="020F0502020204030204" pitchFamily="34" charset="0"/>
                <a:ea typeface="Times New Roman" panose="02020603050405020304" pitchFamily="18" charset="0"/>
                <a:cs typeface="Helvetica" pitchFamily="2" charset="0"/>
              </a:rPr>
              <a:t> </a:t>
            </a:r>
            <a:r>
              <a:rPr lang="en-US" dirty="0">
                <a:solidFill>
                  <a:srgbClr val="1F497D"/>
                </a:solidFill>
                <a:latin typeface="Calibri" panose="020F0502020204030204" pitchFamily="34" charset="0"/>
                <a:ea typeface="Times New Roman" panose="02020603050405020304" pitchFamily="18" charset="0"/>
                <a:cs typeface="Helvetica" pitchFamily="2" charset="0"/>
              </a:rPr>
              <a:t>if you have travelled after April 2013 </a:t>
            </a:r>
            <a:r>
              <a:rPr lang="en-US" dirty="0">
                <a:solidFill>
                  <a:srgbClr val="244061"/>
                </a:solidFill>
                <a:latin typeface="Calibri" panose="020F0502020204030204" pitchFamily="34" charset="0"/>
                <a:ea typeface="Times New Roman" panose="02020603050405020304" pitchFamily="18" charset="0"/>
                <a:cs typeface="Helvetica" pitchFamily="2" charset="0"/>
              </a:rPr>
              <a:t>you may access and print your I-94 online:</a:t>
            </a:r>
            <a:r>
              <a:rPr lang="en-US" sz="3600" dirty="0">
                <a:latin typeface="Times New Roman" panose="02020603050405020304" pitchFamily="18" charset="0"/>
                <a:ea typeface="Times New Roman" panose="02020603050405020304" pitchFamily="18" charset="0"/>
              </a:rPr>
              <a:t> </a:t>
            </a:r>
            <a:r>
              <a:rPr lang="en-US" u="sng" dirty="0">
                <a:solidFill>
                  <a:srgbClr val="FF0000"/>
                </a:solidFill>
                <a:latin typeface="Calibri" panose="020F0502020204030204" pitchFamily="34" charset="0"/>
                <a:ea typeface="Times New Roman" panose="02020603050405020304" pitchFamily="18" charset="0"/>
                <a:cs typeface="Helvetica" pitchFamily="2" charset="0"/>
                <a:hlinkClick r:id="rId3"/>
              </a:rPr>
              <a:t>https://i94.cbp.dhs.gov/I94/#/home</a:t>
            </a:r>
            <a:endParaRPr lang="en-US" sz="36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244061"/>
              </a:buClr>
              <a:buFont typeface="+mj-lt"/>
              <a:buAutoNum type="arabicPeriod"/>
            </a:pPr>
            <a:r>
              <a:rPr lang="en-US" dirty="0">
                <a:solidFill>
                  <a:srgbClr val="244061"/>
                </a:solidFill>
                <a:latin typeface="Calibri" panose="020F0502020204030204" pitchFamily="34" charset="0"/>
                <a:ea typeface="Times New Roman" panose="02020603050405020304" pitchFamily="18" charset="0"/>
                <a:cs typeface="Helvetica" pitchFamily="2" charset="0"/>
              </a:rPr>
              <a:t>Copy the ID pages of your Passport and the Visa page.</a:t>
            </a:r>
            <a:endParaRPr lang="en-US" sz="36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244061"/>
              </a:buClr>
              <a:buFont typeface="+mj-lt"/>
              <a:buAutoNum type="arabicPeriod"/>
            </a:pPr>
            <a:r>
              <a:rPr lang="en-US" dirty="0">
                <a:solidFill>
                  <a:srgbClr val="244061"/>
                </a:solidFill>
                <a:latin typeface="Calibri" panose="020F0502020204030204" pitchFamily="34" charset="0"/>
                <a:ea typeface="Times New Roman" panose="02020603050405020304" pitchFamily="18" charset="0"/>
                <a:cs typeface="Helvetica" pitchFamily="2" charset="0"/>
              </a:rPr>
              <a:t>Make photocopies of all prior forms I-20 issued to you by University of Redlands.</a:t>
            </a:r>
            <a:endParaRPr lang="en-US" sz="36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Clr>
                <a:srgbClr val="244061"/>
              </a:buClr>
              <a:buFont typeface="+mj-lt"/>
              <a:buAutoNum type="arabicPeriod"/>
            </a:pPr>
            <a:r>
              <a:rPr lang="en-US" dirty="0">
                <a:solidFill>
                  <a:srgbClr val="244061"/>
                </a:solidFill>
                <a:latin typeface="Calibri" panose="020F0502020204030204" pitchFamily="34" charset="0"/>
                <a:ea typeface="Times New Roman" panose="02020603050405020304" pitchFamily="18" charset="0"/>
                <a:cs typeface="Helvetica" pitchFamily="2" charset="0"/>
              </a:rPr>
              <a:t>Email a copy of Form I-765 to </a:t>
            </a:r>
            <a:r>
              <a:rPr lang="en-US" u="sng" dirty="0">
                <a:solidFill>
                  <a:srgbClr val="244061"/>
                </a:solidFill>
                <a:latin typeface="Calibri" panose="020F0502020204030204" pitchFamily="34" charset="0"/>
                <a:ea typeface="Times New Roman" panose="02020603050405020304" pitchFamily="18" charset="0"/>
                <a:cs typeface="Helvetica" pitchFamily="2" charset="0"/>
                <a:hlinkClick r:id="rId4"/>
              </a:rPr>
              <a:t>oiss@redlands.edu</a:t>
            </a:r>
            <a:r>
              <a:rPr lang="en-US" dirty="0">
                <a:solidFill>
                  <a:srgbClr val="244061"/>
                </a:solidFill>
                <a:latin typeface="Calibri" panose="020F0502020204030204" pitchFamily="34" charset="0"/>
                <a:ea typeface="Times New Roman" panose="02020603050405020304" pitchFamily="18" charset="0"/>
                <a:cs typeface="Helvetica" pitchFamily="2" charset="0"/>
              </a:rPr>
              <a:t> and make an appointment to check for accurate completion.  Please be aware that it is your responsibility to correctly complete your OPT application.  If you have questions or concerns, we suggest consulting with an immigration attorney. </a:t>
            </a:r>
            <a:endParaRPr lang="en-US" sz="3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76844220"/>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A2E55C-B396-0E45-A4DC-654109D7066E}"/>
              </a:ext>
            </a:extLst>
          </p:cNvPr>
          <p:cNvSpPr/>
          <p:nvPr/>
        </p:nvSpPr>
        <p:spPr>
          <a:xfrm>
            <a:off x="685800" y="1397527"/>
            <a:ext cx="10744200" cy="3231654"/>
          </a:xfrm>
          <a:prstGeom prst="rect">
            <a:avLst/>
          </a:prstGeom>
        </p:spPr>
        <p:txBody>
          <a:bodyPr wrap="square">
            <a:spAutoFit/>
          </a:bodyPr>
          <a:lstStyle/>
          <a:p>
            <a:pPr marR="0" lvl="0">
              <a:spcBef>
                <a:spcPts val="0"/>
              </a:spcBef>
              <a:spcAft>
                <a:spcPts val="0"/>
              </a:spcAft>
              <a:buClr>
                <a:srgbClr val="244061"/>
              </a:buClr>
            </a:pPr>
            <a:r>
              <a:rPr lang="en-US" dirty="0">
                <a:solidFill>
                  <a:srgbClr val="244061"/>
                </a:solidFill>
                <a:latin typeface="Calibri" panose="020F0502020204030204" pitchFamily="34" charset="0"/>
                <a:ea typeface="Times New Roman" panose="02020603050405020304" pitchFamily="18" charset="0"/>
                <a:cs typeface="Helvetica" pitchFamily="2" charset="0"/>
              </a:rPr>
              <a:t>8. OISS will issue a new I-20 after requesting OPT authorization in SEVIS, and will </a:t>
            </a:r>
            <a:r>
              <a:rPr lang="en-US" dirty="0">
                <a:solidFill>
                  <a:srgbClr val="1F497D"/>
                </a:solidFill>
                <a:latin typeface="Calibri" panose="020F0502020204030204" pitchFamily="34" charset="0"/>
                <a:ea typeface="Times New Roman" panose="02020603050405020304" pitchFamily="18" charset="0"/>
                <a:cs typeface="Helvetica" pitchFamily="2" charset="0"/>
              </a:rPr>
              <a:t>g</a:t>
            </a:r>
            <a:r>
              <a:rPr lang="en-US" dirty="0">
                <a:solidFill>
                  <a:srgbClr val="244061"/>
                </a:solidFill>
                <a:latin typeface="Calibri" panose="020F0502020204030204" pitchFamily="34" charset="0"/>
                <a:ea typeface="Times New Roman" panose="02020603050405020304" pitchFamily="18" charset="0"/>
                <a:cs typeface="Helvetica" pitchFamily="2" charset="0"/>
              </a:rPr>
              <a:t>ive it to you to include a photocopy with all above document to be sent to the USCIS address below if your residence address is in California. YOU HAVE 30 DAYS TO SUBMIT YOUR COMPLETED OPT APPLICATIONS TO USCIS.</a:t>
            </a:r>
            <a:endParaRPr lang="en-US" sz="3600" dirty="0">
              <a:latin typeface="Times New Roman" panose="02020603050405020304" pitchFamily="18" charset="0"/>
              <a:ea typeface="Times New Roman" panose="02020603050405020304" pitchFamily="18" charset="0"/>
            </a:endParaRPr>
          </a:p>
          <a:p>
            <a:pPr marR="0" lvl="0">
              <a:spcBef>
                <a:spcPts val="0"/>
              </a:spcBef>
              <a:spcAft>
                <a:spcPts val="0"/>
              </a:spcAft>
              <a:buClr>
                <a:srgbClr val="244061"/>
              </a:buClr>
            </a:pPr>
            <a:endParaRPr lang="en-US" sz="3600" dirty="0">
              <a:solidFill>
                <a:srgbClr val="244061"/>
              </a:solidFill>
              <a:latin typeface="Times New Roman" panose="02020603050405020304" pitchFamily="18" charset="0"/>
              <a:ea typeface="Times New Roman" panose="02020603050405020304" pitchFamily="18" charset="0"/>
              <a:cs typeface="Helvetica" pitchFamily="2" charset="0"/>
            </a:endParaRPr>
          </a:p>
          <a:p>
            <a:pPr marR="0" lvl="0">
              <a:spcBef>
                <a:spcPts val="0"/>
              </a:spcBef>
              <a:spcAft>
                <a:spcPts val="0"/>
              </a:spcAft>
              <a:buClr>
                <a:srgbClr val="244061"/>
              </a:buClr>
            </a:pPr>
            <a:r>
              <a:rPr lang="en-US" dirty="0">
                <a:solidFill>
                  <a:srgbClr val="244061"/>
                </a:solidFill>
                <a:latin typeface="Calibri" panose="020F0502020204030204" pitchFamily="34" charset="0"/>
                <a:ea typeface="Times New Roman" panose="02020603050405020304" pitchFamily="18" charset="0"/>
                <a:cs typeface="Calibri" panose="020F0502020204030204" pitchFamily="34" charset="0"/>
              </a:rPr>
              <a:t>9. </a:t>
            </a:r>
            <a:r>
              <a:rPr lang="en-US" dirty="0">
                <a:solidFill>
                  <a:srgbClr val="244061"/>
                </a:solidFill>
                <a:latin typeface="Calibri" panose="020F0502020204030204" pitchFamily="34" charset="0"/>
                <a:ea typeface="Times New Roman" panose="02020603050405020304" pitchFamily="18" charset="0"/>
                <a:cs typeface="Helvetica" pitchFamily="2" charset="0"/>
              </a:rPr>
              <a:t>If you move and change your address after you file your OPT application you must change your address on: </a:t>
            </a:r>
            <a:r>
              <a:rPr lang="en-US" b="1" u="sng" dirty="0">
                <a:solidFill>
                  <a:srgbClr val="FF0000"/>
                </a:solidFill>
                <a:latin typeface="Calibri" panose="020F0502020204030204" pitchFamily="34" charset="0"/>
                <a:ea typeface="Times New Roman" panose="02020603050405020304" pitchFamily="18" charset="0"/>
                <a:cs typeface="Helvetica" pitchFamily="2" charset="0"/>
                <a:hlinkClick r:id="rId2"/>
              </a:rPr>
              <a:t>https://egov.uscis.gov/crisgwi/go?action=coa.Question.HasMailChanged</a:t>
            </a:r>
            <a:r>
              <a:rPr lang="en-US" b="1" dirty="0">
                <a:solidFill>
                  <a:srgbClr val="FF0000"/>
                </a:solidFill>
                <a:latin typeface="Calibri" panose="020F0502020204030204" pitchFamily="34" charset="0"/>
                <a:ea typeface="Times New Roman" panose="02020603050405020304" pitchFamily="18" charset="0"/>
                <a:cs typeface="Helvetica" pitchFamily="2" charset="0"/>
              </a:rPr>
              <a:t> .</a:t>
            </a:r>
            <a:endParaRPr lang="en-US" sz="3600" dirty="0">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34248324-2092-4947-9469-B096EB8783D6}"/>
              </a:ext>
            </a:extLst>
          </p:cNvPr>
          <p:cNvSpPr txBox="1"/>
          <p:nvPr/>
        </p:nvSpPr>
        <p:spPr>
          <a:xfrm>
            <a:off x="685800" y="569843"/>
            <a:ext cx="8839199" cy="830997"/>
          </a:xfrm>
          <a:prstGeom prst="rect">
            <a:avLst/>
          </a:prstGeom>
          <a:noFill/>
        </p:spPr>
        <p:txBody>
          <a:bodyPr wrap="square" rtlCol="0">
            <a:spAutoFit/>
          </a:bodyPr>
          <a:lstStyle/>
          <a:p>
            <a:r>
              <a:rPr lang="en-US" dirty="0">
                <a:solidFill>
                  <a:srgbClr val="244061"/>
                </a:solidFill>
                <a:latin typeface="Calibri" panose="020F0502020204030204" pitchFamily="34" charset="0"/>
                <a:ea typeface="Times New Roman" panose="02020603050405020304" pitchFamily="18" charset="0"/>
                <a:cs typeface="Helvetica" pitchFamily="2" charset="0"/>
              </a:rPr>
              <a:t>To apply for OPT (Optional Practical Training) Continued:</a:t>
            </a:r>
            <a:endParaRPr lang="en-US" sz="36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247969307"/>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CD4CF-E716-254E-9952-693A6625CC6C}"/>
              </a:ext>
            </a:extLst>
          </p:cNvPr>
          <p:cNvSpPr>
            <a:spLocks noGrp="1"/>
          </p:cNvSpPr>
          <p:nvPr>
            <p:ph type="title"/>
          </p:nvPr>
        </p:nvSpPr>
        <p:spPr/>
        <p:txBody>
          <a:bodyPr/>
          <a:lstStyle/>
          <a:p>
            <a:r>
              <a:rPr lang="en-US" dirty="0"/>
              <a:t>Applying for STEM OPT Extension</a:t>
            </a:r>
          </a:p>
        </p:txBody>
      </p:sp>
      <p:sp>
        <p:nvSpPr>
          <p:cNvPr id="3" name="Content Placeholder 2">
            <a:extLst>
              <a:ext uri="{FF2B5EF4-FFF2-40B4-BE49-F238E27FC236}">
                <a16:creationId xmlns:a16="http://schemas.microsoft.com/office/drawing/2014/main" id="{89265EF0-D877-BD41-A52F-22EAB3133A4B}"/>
              </a:ext>
            </a:extLst>
          </p:cNvPr>
          <p:cNvSpPr>
            <a:spLocks noGrp="1"/>
          </p:cNvSpPr>
          <p:nvPr>
            <p:ph idx="1"/>
          </p:nvPr>
        </p:nvSpPr>
        <p:spPr/>
        <p:txBody>
          <a:bodyPr/>
          <a:lstStyle/>
          <a:p>
            <a:r>
              <a:rPr lang="en-US" dirty="0"/>
              <a:t>If you are applying for the STEM OPT extension, you will follow similar instructions but also use the following guidance for your training plan. </a:t>
            </a:r>
          </a:p>
          <a:p>
            <a:pPr lvl="1"/>
            <a:r>
              <a:rPr lang="en-US" dirty="0"/>
              <a:t>You will submit your training plan (I-983) to OISS</a:t>
            </a:r>
          </a:p>
          <a:p>
            <a:pPr marL="0" indent="0">
              <a:buNone/>
            </a:pPr>
            <a:endParaRPr lang="en-US" dirty="0"/>
          </a:p>
          <a:p>
            <a:r>
              <a:rPr lang="en-US" dirty="0"/>
              <a:t> Please review: </a:t>
            </a:r>
            <a:r>
              <a:rPr lang="en-US" u="sng" dirty="0">
                <a:hlinkClick r:id="rId2"/>
              </a:rPr>
              <a:t>https://studyinthestates.dhs.gov/assets/stem-opt-hub/story.html</a:t>
            </a:r>
            <a:r>
              <a:rPr lang="en-US" dirty="0"/>
              <a:t>​ so you know how to fill out Form I-983: 	</a:t>
            </a:r>
            <a:r>
              <a:rPr lang="en-US" u="sng" dirty="0">
                <a:hlinkClick r:id="rId3"/>
              </a:rPr>
              <a:t>https://www.ice.gov/sites/default/files/documents/Document/2016/I-983.pdf</a:t>
            </a:r>
            <a:endParaRPr lang="en-US" dirty="0"/>
          </a:p>
          <a:p>
            <a:r>
              <a:rPr lang="en-US" dirty="0"/>
              <a:t>You will file a yearly performance evaluation: https://</a:t>
            </a:r>
            <a:r>
              <a:rPr lang="en-US" dirty="0" err="1"/>
              <a:t>studyinthestates.dhs.gov</a:t>
            </a:r>
            <a:r>
              <a:rPr lang="en-US" dirty="0"/>
              <a:t>/stem-opt-hub/additional-resources</a:t>
            </a:r>
            <a:r>
              <a:rPr lang="en-US"/>
              <a:t>/form-i-983-overview</a:t>
            </a:r>
          </a:p>
          <a:p>
            <a:endParaRPr lang="en-US" dirty="0"/>
          </a:p>
        </p:txBody>
      </p:sp>
    </p:spTree>
    <p:extLst>
      <p:ext uri="{BB962C8B-B14F-4D97-AF65-F5344CB8AC3E}">
        <p14:creationId xmlns:p14="http://schemas.microsoft.com/office/powerpoint/2010/main" val="3199078689"/>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FDEF8-6398-C244-8677-FD9204736996}"/>
              </a:ext>
            </a:extLst>
          </p:cNvPr>
          <p:cNvSpPr>
            <a:spLocks noGrp="1"/>
          </p:cNvSpPr>
          <p:nvPr>
            <p:ph type="title"/>
          </p:nvPr>
        </p:nvSpPr>
        <p:spPr/>
        <p:txBody>
          <a:bodyPr/>
          <a:lstStyle/>
          <a:p>
            <a:r>
              <a:rPr lang="en-US" dirty="0"/>
              <a:t>OPT – Submit &amp; Find Work</a:t>
            </a:r>
          </a:p>
        </p:txBody>
      </p:sp>
      <p:sp>
        <p:nvSpPr>
          <p:cNvPr id="3" name="Content Placeholder 2">
            <a:extLst>
              <a:ext uri="{FF2B5EF4-FFF2-40B4-BE49-F238E27FC236}">
                <a16:creationId xmlns:a16="http://schemas.microsoft.com/office/drawing/2014/main" id="{EDF9D642-0AB5-E447-B9E5-B97F74416A8F}"/>
              </a:ext>
            </a:extLst>
          </p:cNvPr>
          <p:cNvSpPr>
            <a:spLocks noGrp="1"/>
          </p:cNvSpPr>
          <p:nvPr>
            <p:ph sz="half" idx="1"/>
          </p:nvPr>
        </p:nvSpPr>
        <p:spPr/>
        <p:txBody>
          <a:bodyPr>
            <a:normAutofit fontScale="92500" lnSpcReduction="20000"/>
          </a:bodyPr>
          <a:lstStyle/>
          <a:p>
            <a:r>
              <a:rPr lang="en-US" dirty="0"/>
              <a:t>The address for a paper application based on your residence address in California is the following:</a:t>
            </a:r>
          </a:p>
          <a:p>
            <a:br>
              <a:rPr lang="en-US" b="1" dirty="0"/>
            </a:br>
            <a:r>
              <a:rPr lang="en-US" b="1" dirty="0"/>
              <a:t>U.S. Postal Service (USPS):</a:t>
            </a:r>
            <a:endParaRPr lang="en-US" dirty="0"/>
          </a:p>
          <a:p>
            <a:r>
              <a:rPr lang="en-US" dirty="0"/>
              <a:t>USCIS</a:t>
            </a:r>
            <a:br>
              <a:rPr lang="en-US" dirty="0"/>
            </a:br>
            <a:r>
              <a:rPr lang="en-US" dirty="0"/>
              <a:t>PO Box 805373</a:t>
            </a:r>
            <a:br>
              <a:rPr lang="en-US" dirty="0"/>
            </a:br>
            <a:r>
              <a:rPr lang="en-US" dirty="0"/>
              <a:t>Chicago, IL 60680</a:t>
            </a:r>
          </a:p>
          <a:p>
            <a:pPr marL="0" indent="0">
              <a:buNone/>
            </a:pPr>
            <a:endParaRPr lang="en-US" dirty="0"/>
          </a:p>
          <a:p>
            <a:r>
              <a:rPr lang="en-US" b="1" dirty="0"/>
              <a:t>FedEx, UPS, and DHL deliveries:</a:t>
            </a:r>
            <a:endParaRPr lang="en-US" dirty="0"/>
          </a:p>
          <a:p>
            <a:r>
              <a:rPr lang="en-US" dirty="0"/>
              <a:t>USCIS</a:t>
            </a:r>
            <a:br>
              <a:rPr lang="en-US" dirty="0"/>
            </a:br>
            <a:r>
              <a:rPr lang="en-US" dirty="0"/>
              <a:t>Attn: I-765 C03</a:t>
            </a:r>
            <a:br>
              <a:rPr lang="en-US" dirty="0"/>
            </a:br>
            <a:r>
              <a:rPr lang="en-US" dirty="0"/>
              <a:t>131 South Dearborn - 3rd Floor</a:t>
            </a:r>
            <a:br>
              <a:rPr lang="en-US" dirty="0"/>
            </a:br>
            <a:r>
              <a:rPr lang="en-US" dirty="0"/>
              <a:t>Chicago, IL 60603-5517</a:t>
            </a:r>
          </a:p>
          <a:p>
            <a:endParaRPr lang="en-US" dirty="0"/>
          </a:p>
        </p:txBody>
      </p:sp>
      <p:sp>
        <p:nvSpPr>
          <p:cNvPr id="4" name="Content Placeholder 3">
            <a:extLst>
              <a:ext uri="{FF2B5EF4-FFF2-40B4-BE49-F238E27FC236}">
                <a16:creationId xmlns:a16="http://schemas.microsoft.com/office/drawing/2014/main" id="{26E21766-033C-2C45-A979-93D00AEF98DC}"/>
              </a:ext>
            </a:extLst>
          </p:cNvPr>
          <p:cNvSpPr>
            <a:spLocks noGrp="1"/>
          </p:cNvSpPr>
          <p:nvPr>
            <p:ph sz="half" idx="2"/>
          </p:nvPr>
        </p:nvSpPr>
        <p:spPr/>
        <p:txBody>
          <a:bodyPr>
            <a:normAutofit fontScale="92500" lnSpcReduction="20000"/>
          </a:bodyPr>
          <a:lstStyle/>
          <a:p>
            <a:pPr marL="0" indent="0">
              <a:buNone/>
            </a:pPr>
            <a:r>
              <a:rPr lang="en-US" sz="2200" dirty="0"/>
              <a:t>Finally, this is the webpage for our Office of Career and Professional Development: </a:t>
            </a:r>
          </a:p>
          <a:p>
            <a:pPr lvl="1"/>
            <a:r>
              <a:rPr lang="en-US" sz="2200" u="sng" dirty="0" err="1"/>
              <a:t>ocpd.redlands.edu</a:t>
            </a:r>
            <a:r>
              <a:rPr lang="en-US" sz="2200" dirty="0"/>
              <a:t> </a:t>
            </a:r>
          </a:p>
          <a:p>
            <a:pPr marL="0" indent="0">
              <a:buNone/>
            </a:pPr>
            <a:endParaRPr lang="en-US" sz="2200" dirty="0"/>
          </a:p>
          <a:p>
            <a:pPr marL="0" indent="0">
              <a:buNone/>
            </a:pPr>
            <a:r>
              <a:rPr lang="en-US" sz="2200" dirty="0"/>
              <a:t>You will find useful information on online career resources, resume, and job search resources. </a:t>
            </a:r>
          </a:p>
          <a:p>
            <a:pPr marL="0" indent="0">
              <a:buNone/>
            </a:pPr>
            <a:endParaRPr lang="en-US" sz="2200" dirty="0"/>
          </a:p>
          <a:p>
            <a:pPr marL="0" indent="0">
              <a:buNone/>
            </a:pPr>
            <a:r>
              <a:rPr lang="en-US" sz="2200" dirty="0"/>
              <a:t>Examples: </a:t>
            </a:r>
          </a:p>
          <a:p>
            <a:pPr lvl="1"/>
            <a:r>
              <a:rPr lang="en-US" dirty="0"/>
              <a:t>Career Shift will help you locate jobs </a:t>
            </a:r>
          </a:p>
          <a:p>
            <a:pPr lvl="1"/>
            <a:r>
              <a:rPr lang="en-US" dirty="0"/>
              <a:t>Standout will help you practice interviewing</a:t>
            </a:r>
          </a:p>
        </p:txBody>
      </p:sp>
    </p:spTree>
    <p:extLst>
      <p:ext uri="{BB962C8B-B14F-4D97-AF65-F5344CB8AC3E}">
        <p14:creationId xmlns:p14="http://schemas.microsoft.com/office/powerpoint/2010/main" val="1202728882"/>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6E744-3A28-1849-8662-BC0EC4252DAE}"/>
              </a:ext>
            </a:extLst>
          </p:cNvPr>
          <p:cNvSpPr>
            <a:spLocks noGrp="1"/>
          </p:cNvSpPr>
          <p:nvPr>
            <p:ph type="title"/>
          </p:nvPr>
        </p:nvSpPr>
        <p:spPr/>
        <p:txBody>
          <a:bodyPr/>
          <a:lstStyle/>
          <a:p>
            <a:r>
              <a:rPr lang="en-US" dirty="0"/>
              <a:t>Additional Information</a:t>
            </a:r>
          </a:p>
        </p:txBody>
      </p:sp>
    </p:spTree>
    <p:extLst>
      <p:ext uri="{BB962C8B-B14F-4D97-AF65-F5344CB8AC3E}">
        <p14:creationId xmlns:p14="http://schemas.microsoft.com/office/powerpoint/2010/main" val="2157773704"/>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eaLnBrk="1" hangingPunct="1"/>
            <a:r>
              <a:rPr lang="en-US" altLang="en-US" dirty="0">
                <a:solidFill>
                  <a:schemeClr val="tx1"/>
                </a:solidFill>
              </a:rPr>
              <a:t>Grace Periods</a:t>
            </a:r>
          </a:p>
        </p:txBody>
      </p:sp>
      <p:sp>
        <p:nvSpPr>
          <p:cNvPr id="3" name="Content Placeholder 2">
            <a:extLst>
              <a:ext uri="{FF2B5EF4-FFF2-40B4-BE49-F238E27FC236}">
                <a16:creationId xmlns:a16="http://schemas.microsoft.com/office/drawing/2014/main" id="{66BA35C7-F56B-314C-A1B6-7E224F67FDDE}"/>
              </a:ext>
            </a:extLst>
          </p:cNvPr>
          <p:cNvSpPr>
            <a:spLocks noGrp="1"/>
          </p:cNvSpPr>
          <p:nvPr>
            <p:ph sz="half" idx="2"/>
          </p:nvPr>
        </p:nvSpPr>
        <p:spPr/>
        <p:txBody>
          <a:bodyPr>
            <a:normAutofit/>
          </a:bodyPr>
          <a:lstStyle/>
          <a:p>
            <a:r>
              <a:rPr lang="en-US" altLang="en-US" dirty="0">
                <a:latin typeface="Calibri" pitchFamily="34" charset="0"/>
                <a:ea typeface="Calibri" pitchFamily="34" charset="0"/>
                <a:cs typeface="Calibri" pitchFamily="34" charset="0"/>
              </a:rPr>
              <a:t>If you WITHDRAW from the university, </a:t>
            </a:r>
            <a:r>
              <a:rPr lang="en-US" altLang="en-US" b="1" dirty="0">
                <a:latin typeface="Calibri" pitchFamily="34" charset="0"/>
                <a:ea typeface="Calibri" pitchFamily="34" charset="0"/>
                <a:cs typeface="Calibri" pitchFamily="34" charset="0"/>
              </a:rPr>
              <a:t>with OISS permission </a:t>
            </a:r>
            <a:r>
              <a:rPr lang="en-US" altLang="en-US" dirty="0">
                <a:latin typeface="Calibri" pitchFamily="34" charset="0"/>
                <a:ea typeface="Calibri" pitchFamily="34" charset="0"/>
                <a:cs typeface="Calibri" pitchFamily="34" charset="0"/>
              </a:rPr>
              <a:t>you may be granted a </a:t>
            </a:r>
            <a:r>
              <a:rPr lang="en-US" altLang="en-US" b="1" dirty="0">
                <a:latin typeface="Calibri" pitchFamily="34" charset="0"/>
                <a:ea typeface="Calibri" pitchFamily="34" charset="0"/>
                <a:cs typeface="Calibri" pitchFamily="34" charset="0"/>
              </a:rPr>
              <a:t>15-day</a:t>
            </a:r>
            <a:r>
              <a:rPr lang="en-US" altLang="en-US" dirty="0">
                <a:latin typeface="Calibri" pitchFamily="34" charset="0"/>
                <a:ea typeface="Calibri" pitchFamily="34" charset="0"/>
                <a:cs typeface="Calibri" pitchFamily="34" charset="0"/>
              </a:rPr>
              <a:t> </a:t>
            </a:r>
            <a:r>
              <a:rPr lang="en-US" altLang="en-US" b="1" dirty="0">
                <a:latin typeface="Calibri" pitchFamily="34" charset="0"/>
                <a:ea typeface="Calibri" pitchFamily="34" charset="0"/>
                <a:cs typeface="Calibri" pitchFamily="34" charset="0"/>
              </a:rPr>
              <a:t>grace period</a:t>
            </a:r>
            <a:r>
              <a:rPr lang="en-US" altLang="en-US" dirty="0">
                <a:latin typeface="Calibri" pitchFamily="34" charset="0"/>
                <a:ea typeface="Calibri" pitchFamily="34" charset="0"/>
                <a:cs typeface="Calibri" pitchFamily="34" charset="0"/>
              </a:rPr>
              <a:t>.</a:t>
            </a:r>
          </a:p>
          <a:p>
            <a:pPr marL="0" indent="0">
              <a:buNone/>
            </a:pPr>
            <a:endParaRPr lang="en-US" altLang="en-US" dirty="0">
              <a:latin typeface="Calibri" pitchFamily="34" charset="0"/>
              <a:ea typeface="Calibri" pitchFamily="34" charset="0"/>
              <a:cs typeface="Calibri" pitchFamily="34" charset="0"/>
            </a:endParaRPr>
          </a:p>
          <a:p>
            <a:r>
              <a:rPr lang="en-US" altLang="en-US" b="1" dirty="0">
                <a:latin typeface="Calibri" pitchFamily="34" charset="0"/>
                <a:ea typeface="Calibri" pitchFamily="34" charset="0"/>
                <a:cs typeface="Calibri" pitchFamily="34" charset="0"/>
              </a:rPr>
              <a:t>NO </a:t>
            </a:r>
            <a:r>
              <a:rPr lang="en-US" altLang="en-US" dirty="0">
                <a:latin typeface="Calibri" pitchFamily="34" charset="0"/>
                <a:ea typeface="Calibri" pitchFamily="34" charset="0"/>
                <a:cs typeface="Calibri" pitchFamily="34" charset="0"/>
              </a:rPr>
              <a:t>grace period is given for UNAUTHORIZED WITHDRAWAL</a:t>
            </a:r>
            <a:endParaRPr lang="en-US" dirty="0"/>
          </a:p>
        </p:txBody>
      </p:sp>
      <p:sp>
        <p:nvSpPr>
          <p:cNvPr id="5" name="Content Placeholder 4">
            <a:extLst>
              <a:ext uri="{FF2B5EF4-FFF2-40B4-BE49-F238E27FC236}">
                <a16:creationId xmlns:a16="http://schemas.microsoft.com/office/drawing/2014/main" id="{CD1B0864-306B-A744-A979-2E6DCCF9ED22}"/>
              </a:ext>
            </a:extLst>
          </p:cNvPr>
          <p:cNvSpPr>
            <a:spLocks noGrp="1"/>
          </p:cNvSpPr>
          <p:nvPr>
            <p:ph sz="half" idx="1"/>
          </p:nvPr>
        </p:nvSpPr>
        <p:spPr/>
        <p:txBody>
          <a:bodyPr>
            <a:normAutofit/>
          </a:bodyPr>
          <a:lstStyle/>
          <a:p>
            <a:r>
              <a:rPr lang="en-US" altLang="en-US" dirty="0">
                <a:latin typeface="Calibri" pitchFamily="34" charset="0"/>
                <a:ea typeface="Calibri" pitchFamily="34" charset="0"/>
                <a:cs typeface="Calibri" pitchFamily="34" charset="0"/>
              </a:rPr>
              <a:t>The grace period is the additional time permitted in the visa status after completing the academic program.  </a:t>
            </a:r>
          </a:p>
          <a:p>
            <a:endParaRPr lang="en-US" altLang="en-US" dirty="0">
              <a:latin typeface="Calibri" pitchFamily="34" charset="0"/>
              <a:ea typeface="Calibri" pitchFamily="34" charset="0"/>
              <a:cs typeface="Calibri" pitchFamily="34" charset="0"/>
            </a:endParaRPr>
          </a:p>
          <a:p>
            <a:r>
              <a:rPr lang="en-US" altLang="en-US" b="1" dirty="0">
                <a:latin typeface="Calibri" pitchFamily="34" charset="0"/>
                <a:ea typeface="Calibri" pitchFamily="34" charset="0"/>
                <a:cs typeface="Calibri" pitchFamily="34" charset="0"/>
              </a:rPr>
              <a:t>F-1</a:t>
            </a:r>
            <a:r>
              <a:rPr lang="en-US" altLang="en-US" dirty="0">
                <a:latin typeface="Calibri" pitchFamily="34" charset="0"/>
                <a:ea typeface="Calibri" pitchFamily="34" charset="0"/>
                <a:cs typeface="Calibri" pitchFamily="34" charset="0"/>
              </a:rPr>
              <a:t> students have a </a:t>
            </a:r>
            <a:r>
              <a:rPr lang="en-US" altLang="en-US" b="1" dirty="0">
                <a:latin typeface="Calibri" pitchFamily="34" charset="0"/>
                <a:ea typeface="Calibri" pitchFamily="34" charset="0"/>
                <a:cs typeface="Calibri" pitchFamily="34" charset="0"/>
              </a:rPr>
              <a:t>60-day grace period</a:t>
            </a:r>
            <a:r>
              <a:rPr lang="en-US" altLang="en-US" dirty="0">
                <a:latin typeface="Calibri" pitchFamily="34" charset="0"/>
                <a:ea typeface="Calibri" pitchFamily="34" charset="0"/>
                <a:cs typeface="Calibri" pitchFamily="34" charset="0"/>
              </a:rPr>
              <a:t> to legally remain in the U.S. to pack, travel, apply for OPT or another academic program, or change visa status.</a:t>
            </a:r>
          </a:p>
          <a:p>
            <a:endParaRPr lang="en-US" altLang="en-US" dirty="0">
              <a:latin typeface="Calibri" pitchFamily="34" charset="0"/>
              <a:ea typeface="Calibri" pitchFamily="34" charset="0"/>
              <a:cs typeface="Calibri" pitchFamily="34" charset="0"/>
            </a:endParaRPr>
          </a:p>
          <a:p>
            <a:r>
              <a:rPr lang="en-US" altLang="en-US" b="1" dirty="0">
                <a:latin typeface="Calibri" pitchFamily="34" charset="0"/>
                <a:ea typeface="Calibri" pitchFamily="34" charset="0"/>
                <a:cs typeface="Calibri" pitchFamily="34" charset="0"/>
              </a:rPr>
              <a:t> J-1</a:t>
            </a:r>
            <a:r>
              <a:rPr lang="en-US" altLang="en-US" dirty="0">
                <a:latin typeface="Calibri" pitchFamily="34" charset="0"/>
                <a:ea typeface="Calibri" pitchFamily="34" charset="0"/>
                <a:cs typeface="Calibri" pitchFamily="34" charset="0"/>
              </a:rPr>
              <a:t> students have a </a:t>
            </a:r>
            <a:r>
              <a:rPr lang="en-US" altLang="en-US" b="1" dirty="0">
                <a:latin typeface="Calibri" pitchFamily="34" charset="0"/>
                <a:ea typeface="Calibri" pitchFamily="34" charset="0"/>
                <a:cs typeface="Calibri" pitchFamily="34" charset="0"/>
              </a:rPr>
              <a:t>30-day grace period</a:t>
            </a:r>
            <a:r>
              <a:rPr lang="en-US" altLang="en-US" dirty="0">
                <a:latin typeface="Calibri" pitchFamily="34" charset="0"/>
                <a:ea typeface="Calibri" pitchFamily="34" charset="0"/>
                <a:cs typeface="Calibri" pitchFamily="34" charset="0"/>
              </a:rPr>
              <a:t>.</a:t>
            </a:r>
          </a:p>
          <a:p>
            <a:endParaRPr lang="en-US" dirty="0"/>
          </a:p>
        </p:txBody>
      </p:sp>
    </p:spTree>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Autofit/>
          </a:bodyPr>
          <a:lstStyle/>
          <a:p>
            <a:pPr eaLnBrk="1" hangingPunct="1"/>
            <a:r>
              <a:rPr lang="en-US" altLang="en-US" dirty="0">
                <a:solidFill>
                  <a:schemeClr val="tx1"/>
                </a:solidFill>
              </a:rPr>
              <a:t>Tips For Your Travel:</a:t>
            </a:r>
          </a:p>
        </p:txBody>
      </p:sp>
      <p:sp>
        <p:nvSpPr>
          <p:cNvPr id="29699" name="Rectangle 3"/>
          <p:cNvSpPr>
            <a:spLocks noGrp="1" noChangeArrowheads="1"/>
          </p:cNvSpPr>
          <p:nvPr>
            <p:ph sz="half" idx="1"/>
          </p:nvPr>
        </p:nvSpPr>
        <p:spPr>
          <a:xfrm>
            <a:off x="6373368" y="2093976"/>
            <a:ext cx="4754880" cy="3977640"/>
          </a:xfrm>
        </p:spPr>
        <p:txBody>
          <a:bodyPr>
            <a:normAutofit fontScale="92500" lnSpcReduction="10000"/>
          </a:bodyPr>
          <a:lstStyle/>
          <a:p>
            <a:pPr eaLnBrk="1" hangingPunct="1">
              <a:buClr>
                <a:schemeClr val="accent3">
                  <a:lumMod val="50000"/>
                </a:schemeClr>
              </a:buClr>
              <a:defRPr/>
            </a:pPr>
            <a:r>
              <a:rPr lang="en-US" sz="1800" dirty="0">
                <a:latin typeface="Calibri" pitchFamily="34" charset="0"/>
                <a:cs typeface="Calibri" pitchFamily="34" charset="0"/>
              </a:rPr>
              <a:t>Check if you need visas for the countries you are visiting, or transiting through, especially if you are not going home.</a:t>
            </a:r>
          </a:p>
          <a:p>
            <a:pPr eaLnBrk="1" hangingPunct="1">
              <a:buClr>
                <a:schemeClr val="accent3">
                  <a:lumMod val="50000"/>
                </a:schemeClr>
              </a:buClr>
              <a:defRPr/>
            </a:pPr>
            <a:endParaRPr lang="en-US" sz="1800" dirty="0">
              <a:latin typeface="Calibri" pitchFamily="34" charset="0"/>
              <a:cs typeface="Calibri" pitchFamily="34" charset="0"/>
            </a:endParaRPr>
          </a:p>
          <a:p>
            <a:pPr eaLnBrk="1" hangingPunct="1">
              <a:buClr>
                <a:schemeClr val="accent3">
                  <a:lumMod val="50000"/>
                </a:schemeClr>
              </a:buClr>
              <a:defRPr/>
            </a:pPr>
            <a:r>
              <a:rPr lang="en-US" sz="1800" dirty="0">
                <a:latin typeface="Calibri" pitchFamily="34" charset="0"/>
                <a:cs typeface="Calibri" pitchFamily="34" charset="0"/>
              </a:rPr>
              <a:t>Get your I20 or DS-2019 endorsed by DSO before your departure</a:t>
            </a:r>
          </a:p>
          <a:p>
            <a:pPr marL="0" indent="0">
              <a:buClr>
                <a:schemeClr val="accent3">
                  <a:lumMod val="50000"/>
                </a:schemeClr>
              </a:buClr>
              <a:buNone/>
              <a:defRPr/>
            </a:pPr>
            <a:endParaRPr lang="en-US" sz="825" b="1" dirty="0">
              <a:latin typeface="Calibri" pitchFamily="34" charset="0"/>
              <a:cs typeface="Calibri" pitchFamily="34" charset="0"/>
            </a:endParaRPr>
          </a:p>
          <a:p>
            <a:pPr eaLnBrk="1" hangingPunct="1">
              <a:buClr>
                <a:schemeClr val="accent3">
                  <a:lumMod val="50000"/>
                </a:schemeClr>
              </a:buClr>
              <a:defRPr/>
            </a:pPr>
            <a:r>
              <a:rPr lang="en-US" sz="1800" dirty="0">
                <a:latin typeface="Calibri" pitchFamily="34" charset="0"/>
                <a:cs typeface="Calibri" pitchFamily="34" charset="0"/>
              </a:rPr>
              <a:t>Check the expiration date of your visa. If you do need a new one, allow sufficient time to obtain it.  </a:t>
            </a:r>
          </a:p>
          <a:p>
            <a:pPr lvl="1">
              <a:buClr>
                <a:schemeClr val="accent3">
                  <a:lumMod val="50000"/>
                </a:schemeClr>
              </a:buClr>
              <a:defRPr/>
            </a:pPr>
            <a:r>
              <a:rPr lang="en-US" sz="1600" dirty="0">
                <a:latin typeface="Calibri" pitchFamily="34" charset="0"/>
                <a:cs typeface="Calibri" pitchFamily="34" charset="0"/>
              </a:rPr>
              <a:t>Visa applications can take a month or longer due to security and background checks.</a:t>
            </a:r>
          </a:p>
          <a:p>
            <a:pPr marL="0" indent="0">
              <a:buClr>
                <a:schemeClr val="accent3">
                  <a:lumMod val="50000"/>
                </a:schemeClr>
              </a:buClr>
              <a:buNone/>
              <a:defRPr/>
            </a:pPr>
            <a:endParaRPr lang="en-US" sz="825" dirty="0">
              <a:latin typeface="Calibri" pitchFamily="34" charset="0"/>
              <a:cs typeface="Calibri" pitchFamily="34" charset="0"/>
            </a:endParaRPr>
          </a:p>
          <a:p>
            <a:pPr eaLnBrk="1" hangingPunct="1">
              <a:buClr>
                <a:schemeClr val="accent3">
                  <a:lumMod val="50000"/>
                </a:schemeClr>
              </a:buClr>
              <a:defRPr/>
            </a:pPr>
            <a:r>
              <a:rPr lang="en-US" sz="1800" dirty="0">
                <a:latin typeface="Calibri" pitchFamily="34" charset="0"/>
                <a:cs typeface="Calibri" pitchFamily="34" charset="0"/>
              </a:rPr>
              <a:t>Expect travel delays and check emergent situations, such as Covid19, and immigration regulations</a:t>
            </a:r>
          </a:p>
          <a:p>
            <a:pPr eaLnBrk="1" hangingPunct="1">
              <a:buClr>
                <a:schemeClr val="accent3">
                  <a:lumMod val="50000"/>
                </a:schemeClr>
              </a:buClr>
              <a:defRPr/>
            </a:pPr>
            <a:endParaRPr lang="en-US" dirty="0">
              <a:solidFill>
                <a:schemeClr val="accent3">
                  <a:lumMod val="50000"/>
                </a:schemeClr>
              </a:solidFill>
            </a:endParaRPr>
          </a:p>
        </p:txBody>
      </p:sp>
      <p:pic>
        <p:nvPicPr>
          <p:cNvPr id="8" name="Picture 2">
            <a:extLst>
              <a:ext uri="{FF2B5EF4-FFF2-40B4-BE49-F238E27FC236}">
                <a16:creationId xmlns:a16="http://schemas.microsoft.com/office/drawing/2014/main" id="{37BEFA04-CEDE-1C41-9D7C-7BC44BE2827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2209800" y="2590800"/>
            <a:ext cx="2284476" cy="2379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eaLnBrk="1" hangingPunct="1"/>
            <a:r>
              <a:rPr lang="en-US" altLang="en-US" dirty="0">
                <a:solidFill>
                  <a:schemeClr val="tx1"/>
                </a:solidFill>
              </a:rPr>
              <a:t>Dependents</a:t>
            </a:r>
          </a:p>
        </p:txBody>
      </p:sp>
      <p:sp>
        <p:nvSpPr>
          <p:cNvPr id="2" name="Content Placeholder 1">
            <a:extLst>
              <a:ext uri="{FF2B5EF4-FFF2-40B4-BE49-F238E27FC236}">
                <a16:creationId xmlns:a16="http://schemas.microsoft.com/office/drawing/2014/main" id="{60FBE241-8FF6-C64E-9443-2602BD0698A7}"/>
              </a:ext>
            </a:extLst>
          </p:cNvPr>
          <p:cNvSpPr>
            <a:spLocks noGrp="1"/>
          </p:cNvSpPr>
          <p:nvPr>
            <p:ph sz="half" idx="1"/>
          </p:nvPr>
        </p:nvSpPr>
        <p:spPr/>
        <p:txBody>
          <a:bodyPr/>
          <a:lstStyle/>
          <a:p>
            <a:pPr marL="257175" indent="-257175">
              <a:lnSpc>
                <a:spcPct val="80000"/>
              </a:lnSpc>
              <a:spcBef>
                <a:spcPct val="20000"/>
              </a:spcBef>
              <a:buClr>
                <a:schemeClr val="accent3">
                  <a:lumMod val="50000"/>
                </a:schemeClr>
              </a:buClr>
              <a:buFontTx/>
              <a:buChar char="•"/>
            </a:pPr>
            <a:endParaRPr lang="en-US" altLang="en-US" dirty="0">
              <a:latin typeface="Calibri" pitchFamily="34" charset="0"/>
              <a:ea typeface="Calibri" pitchFamily="34" charset="0"/>
              <a:cs typeface="Calibri" pitchFamily="34" charset="0"/>
            </a:endParaRPr>
          </a:p>
          <a:p>
            <a:pPr marL="257175" indent="-257175">
              <a:lnSpc>
                <a:spcPct val="80000"/>
              </a:lnSpc>
              <a:spcBef>
                <a:spcPct val="20000"/>
              </a:spcBef>
              <a:buClr>
                <a:schemeClr val="accent3">
                  <a:lumMod val="50000"/>
                </a:schemeClr>
              </a:buClr>
              <a:buFontTx/>
              <a:buChar char="•"/>
            </a:pPr>
            <a:r>
              <a:rPr lang="en-US" altLang="en-US" dirty="0">
                <a:latin typeface="Calibri" pitchFamily="34" charset="0"/>
                <a:ea typeface="Calibri" pitchFamily="34" charset="0"/>
                <a:cs typeface="Calibri" pitchFamily="34" charset="0"/>
              </a:rPr>
              <a:t>F-2  and J-2 dependents are the spouse and children (under 21 years of age) of the F-1 and J-1 student.</a:t>
            </a:r>
          </a:p>
          <a:p>
            <a:pPr marL="257175" indent="-257175">
              <a:lnSpc>
                <a:spcPct val="80000"/>
              </a:lnSpc>
              <a:spcBef>
                <a:spcPct val="20000"/>
              </a:spcBef>
              <a:buClr>
                <a:schemeClr val="accent3">
                  <a:lumMod val="50000"/>
                </a:schemeClr>
              </a:buClr>
            </a:pPr>
            <a:endParaRPr lang="en-US" altLang="en-US" dirty="0">
              <a:latin typeface="Calibri" pitchFamily="34" charset="0"/>
              <a:ea typeface="Calibri" pitchFamily="34" charset="0"/>
              <a:cs typeface="Calibri" pitchFamily="34" charset="0"/>
            </a:endParaRPr>
          </a:p>
          <a:p>
            <a:pPr marL="257175" indent="-257175">
              <a:lnSpc>
                <a:spcPct val="80000"/>
              </a:lnSpc>
              <a:spcBef>
                <a:spcPct val="20000"/>
              </a:spcBef>
              <a:buClr>
                <a:schemeClr val="accent3">
                  <a:lumMod val="50000"/>
                </a:schemeClr>
              </a:buClr>
              <a:buFontTx/>
              <a:buChar char="•"/>
            </a:pPr>
            <a:r>
              <a:rPr lang="en-US" altLang="en-US" dirty="0">
                <a:latin typeface="Calibri" pitchFamily="34" charset="0"/>
                <a:ea typeface="Calibri" pitchFamily="34" charset="0"/>
                <a:cs typeface="Calibri" pitchFamily="34" charset="0"/>
              </a:rPr>
              <a:t>F-2 and J-2 dependents are required to report changes in U.S. and foreign addresses within 10 days of moving by informing OISS. </a:t>
            </a:r>
          </a:p>
          <a:p>
            <a:endParaRPr lang="en-US" dirty="0"/>
          </a:p>
        </p:txBody>
      </p:sp>
      <p:pic>
        <p:nvPicPr>
          <p:cNvPr id="8" name="Picture 2">
            <a:extLst>
              <a:ext uri="{FF2B5EF4-FFF2-40B4-BE49-F238E27FC236}">
                <a16:creationId xmlns:a16="http://schemas.microsoft.com/office/drawing/2014/main" id="{0652A713-5DA4-F745-BAE3-AEE0EA1B834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315200" y="2514600"/>
            <a:ext cx="2815746" cy="1954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3">
            <a:extLst>
              <a:ext uri="{28A0092B-C50C-407E-A947-70E740481C1C}">
                <a14:useLocalDpi xmlns:a14="http://schemas.microsoft.com/office/drawing/2010/main" val="0"/>
              </a:ext>
            </a:extLst>
          </a:blip>
          <a:srcRect b="7555"/>
          <a:stretch/>
        </p:blipFill>
        <p:spPr bwMode="auto">
          <a:xfrm>
            <a:off x="9296400" y="609600"/>
            <a:ext cx="2127504" cy="1651669"/>
          </a:xfrm>
          <a:prstGeom prst="rect">
            <a:avLst/>
          </a:prstGeom>
          <a:noFill/>
          <a:ln>
            <a:noFill/>
          </a:ln>
          <a:extLst>
            <a:ext uri="{53640926-AAD7-44D8-BBD7-CCE9431645EC}">
              <a14:shadowObscured xmlns:a14="http://schemas.microsoft.com/office/drawing/2010/main"/>
            </a:ext>
          </a:extLst>
        </p:spPr>
      </p:pic>
      <p:sp>
        <p:nvSpPr>
          <p:cNvPr id="4" name="Text Placeholder 3">
            <a:extLst>
              <a:ext uri="{FF2B5EF4-FFF2-40B4-BE49-F238E27FC236}">
                <a16:creationId xmlns:a16="http://schemas.microsoft.com/office/drawing/2014/main" id="{10E79018-1A54-A94F-BC11-EC13B18715E6}"/>
              </a:ext>
            </a:extLst>
          </p:cNvPr>
          <p:cNvSpPr>
            <a:spLocks noGrp="1"/>
          </p:cNvSpPr>
          <p:nvPr>
            <p:ph type="body" idx="1"/>
          </p:nvPr>
        </p:nvSpPr>
        <p:spPr/>
        <p:txBody>
          <a:bodyPr/>
          <a:lstStyle/>
          <a:p>
            <a:r>
              <a:rPr lang="en-US" dirty="0"/>
              <a:t>F-2</a:t>
            </a:r>
          </a:p>
        </p:txBody>
      </p:sp>
      <p:sp>
        <p:nvSpPr>
          <p:cNvPr id="2" name="Content Placeholder 1">
            <a:extLst>
              <a:ext uri="{FF2B5EF4-FFF2-40B4-BE49-F238E27FC236}">
                <a16:creationId xmlns:a16="http://schemas.microsoft.com/office/drawing/2014/main" id="{BA913E7C-0FC2-574F-B59A-F0896CEF33BF}"/>
              </a:ext>
            </a:extLst>
          </p:cNvPr>
          <p:cNvSpPr>
            <a:spLocks noGrp="1"/>
          </p:cNvSpPr>
          <p:nvPr>
            <p:ph sz="half" idx="2"/>
          </p:nvPr>
        </p:nvSpPr>
        <p:spPr>
          <a:xfrm>
            <a:off x="1066800" y="2606040"/>
            <a:ext cx="4754880" cy="3291840"/>
          </a:xfrm>
        </p:spPr>
        <p:txBody>
          <a:bodyPr>
            <a:normAutofit/>
          </a:bodyPr>
          <a:lstStyle/>
          <a:p>
            <a:pPr marL="0" indent="0">
              <a:lnSpc>
                <a:spcPct val="80000"/>
              </a:lnSpc>
              <a:spcBef>
                <a:spcPct val="20000"/>
              </a:spcBef>
              <a:buNone/>
            </a:pPr>
            <a:r>
              <a:rPr lang="en-US" altLang="en-US" b="1" u="sng" dirty="0">
                <a:latin typeface="Calibri" pitchFamily="34" charset="0"/>
                <a:ea typeface="Calibri" pitchFamily="34" charset="0"/>
                <a:cs typeface="Calibri" pitchFamily="34" charset="0"/>
              </a:rPr>
              <a:t>F-2 Study Eligibility:</a:t>
            </a:r>
          </a:p>
          <a:p>
            <a:pPr marL="0" indent="0">
              <a:lnSpc>
                <a:spcPct val="80000"/>
              </a:lnSpc>
              <a:spcBef>
                <a:spcPct val="20000"/>
              </a:spcBef>
              <a:buNone/>
            </a:pPr>
            <a:r>
              <a:rPr lang="en-US" altLang="en-US" dirty="0">
                <a:latin typeface="Calibri" pitchFamily="34" charset="0"/>
                <a:ea typeface="Calibri" pitchFamily="34" charset="0"/>
                <a:cs typeface="Calibri" pitchFamily="34" charset="0"/>
              </a:rPr>
              <a:t>F-2 spouses may not </a:t>
            </a:r>
          </a:p>
          <a:p>
            <a:pPr marL="0" indent="0">
              <a:lnSpc>
                <a:spcPct val="80000"/>
              </a:lnSpc>
              <a:spcBef>
                <a:spcPct val="20000"/>
              </a:spcBef>
              <a:buNone/>
            </a:pPr>
            <a:r>
              <a:rPr lang="en-US" altLang="en-US" dirty="0">
                <a:latin typeface="Calibri" pitchFamily="34" charset="0"/>
                <a:ea typeface="Calibri" pitchFamily="34" charset="0"/>
                <a:cs typeface="Calibri" pitchFamily="34" charset="0"/>
              </a:rPr>
              <a:t>engage in full-time or  degree-related study</a:t>
            </a:r>
          </a:p>
          <a:p>
            <a:pPr marL="0" indent="0">
              <a:lnSpc>
                <a:spcPct val="80000"/>
              </a:lnSpc>
              <a:spcBef>
                <a:spcPct val="20000"/>
              </a:spcBef>
              <a:buNone/>
            </a:pPr>
            <a:endParaRPr lang="en-US" altLang="en-US" dirty="0">
              <a:latin typeface="Calibri" pitchFamily="34" charset="0"/>
              <a:ea typeface="Calibri" pitchFamily="34" charset="0"/>
              <a:cs typeface="Calibri" pitchFamily="34" charset="0"/>
            </a:endParaRPr>
          </a:p>
          <a:p>
            <a:pPr marL="0" indent="0">
              <a:lnSpc>
                <a:spcPct val="80000"/>
              </a:lnSpc>
              <a:spcBef>
                <a:spcPct val="20000"/>
              </a:spcBef>
              <a:buNone/>
            </a:pPr>
            <a:r>
              <a:rPr lang="en-US" altLang="en-US" dirty="0">
                <a:latin typeface="Calibri" pitchFamily="34" charset="0"/>
                <a:ea typeface="Calibri" pitchFamily="34" charset="0"/>
                <a:cs typeface="Calibri" pitchFamily="34" charset="0"/>
              </a:rPr>
              <a:t>F-2 children may study at the elementary and secondary school levels    (no college prep courses)</a:t>
            </a:r>
          </a:p>
          <a:p>
            <a:pPr marL="0" indent="0">
              <a:lnSpc>
                <a:spcPct val="80000"/>
              </a:lnSpc>
              <a:spcBef>
                <a:spcPct val="20000"/>
              </a:spcBef>
              <a:buNone/>
            </a:pPr>
            <a:endParaRPr lang="en-US" altLang="en-US" dirty="0">
              <a:latin typeface="Calibri" pitchFamily="34" charset="0"/>
              <a:ea typeface="Calibri" pitchFamily="34" charset="0"/>
              <a:cs typeface="Calibri" pitchFamily="34" charset="0"/>
            </a:endParaRPr>
          </a:p>
          <a:p>
            <a:pPr marL="0" indent="0">
              <a:lnSpc>
                <a:spcPct val="80000"/>
              </a:lnSpc>
              <a:spcBef>
                <a:spcPct val="20000"/>
              </a:spcBef>
              <a:buNone/>
            </a:pPr>
            <a:r>
              <a:rPr lang="en-US" altLang="en-US" b="1" u="sng" dirty="0">
                <a:latin typeface="Calibri" pitchFamily="34" charset="0"/>
                <a:ea typeface="Calibri" pitchFamily="34" charset="0"/>
                <a:cs typeface="Calibri" pitchFamily="34" charset="0"/>
              </a:rPr>
              <a:t>F-2 Work Eligibility:</a:t>
            </a:r>
            <a:r>
              <a:rPr lang="en-US" altLang="en-US" dirty="0">
                <a:latin typeface="Calibri" pitchFamily="34" charset="0"/>
                <a:ea typeface="Calibri" pitchFamily="34" charset="0"/>
                <a:cs typeface="Calibri" pitchFamily="34" charset="0"/>
              </a:rPr>
              <a:t> </a:t>
            </a:r>
          </a:p>
          <a:p>
            <a:pPr marL="0" indent="0">
              <a:lnSpc>
                <a:spcPct val="80000"/>
              </a:lnSpc>
              <a:spcBef>
                <a:spcPct val="20000"/>
              </a:spcBef>
              <a:buNone/>
            </a:pPr>
            <a:r>
              <a:rPr lang="en-US" altLang="en-US" dirty="0">
                <a:latin typeface="Calibri" pitchFamily="34" charset="0"/>
                <a:ea typeface="Calibri" pitchFamily="34" charset="0"/>
                <a:cs typeface="Calibri" pitchFamily="34" charset="0"/>
              </a:rPr>
              <a:t>F-2 dependents are not permitted to work at all</a:t>
            </a:r>
          </a:p>
          <a:p>
            <a:endParaRPr lang="en-US" dirty="0"/>
          </a:p>
        </p:txBody>
      </p:sp>
      <p:sp>
        <p:nvSpPr>
          <p:cNvPr id="5" name="Text Placeholder 4">
            <a:extLst>
              <a:ext uri="{FF2B5EF4-FFF2-40B4-BE49-F238E27FC236}">
                <a16:creationId xmlns:a16="http://schemas.microsoft.com/office/drawing/2014/main" id="{3E0D36DD-D516-B740-8B24-FB6C65531FED}"/>
              </a:ext>
            </a:extLst>
          </p:cNvPr>
          <p:cNvSpPr>
            <a:spLocks noGrp="1"/>
          </p:cNvSpPr>
          <p:nvPr>
            <p:ph type="body" sz="quarter" idx="3"/>
          </p:nvPr>
        </p:nvSpPr>
        <p:spPr/>
        <p:txBody>
          <a:bodyPr/>
          <a:lstStyle/>
          <a:p>
            <a:r>
              <a:rPr lang="en-US" dirty="0"/>
              <a:t>J-2</a:t>
            </a:r>
          </a:p>
        </p:txBody>
      </p:sp>
      <p:sp>
        <p:nvSpPr>
          <p:cNvPr id="3" name="Content Placeholder 2">
            <a:extLst>
              <a:ext uri="{FF2B5EF4-FFF2-40B4-BE49-F238E27FC236}">
                <a16:creationId xmlns:a16="http://schemas.microsoft.com/office/drawing/2014/main" id="{4600FFB8-0FB9-954B-9537-C3D63F74FD60}"/>
              </a:ext>
            </a:extLst>
          </p:cNvPr>
          <p:cNvSpPr>
            <a:spLocks noGrp="1"/>
          </p:cNvSpPr>
          <p:nvPr>
            <p:ph sz="quarter" idx="4"/>
          </p:nvPr>
        </p:nvSpPr>
        <p:spPr>
          <a:xfrm>
            <a:off x="6364224" y="2606040"/>
            <a:ext cx="4754880" cy="3291840"/>
          </a:xfrm>
        </p:spPr>
        <p:txBody>
          <a:bodyPr>
            <a:normAutofit lnSpcReduction="10000"/>
          </a:bodyPr>
          <a:lstStyle/>
          <a:p>
            <a:pPr marL="0" indent="0">
              <a:lnSpc>
                <a:spcPct val="80000"/>
              </a:lnSpc>
              <a:spcBef>
                <a:spcPct val="20000"/>
              </a:spcBef>
              <a:buNone/>
            </a:pPr>
            <a:r>
              <a:rPr lang="en-US" altLang="en-US" b="1" u="sng" dirty="0">
                <a:latin typeface="Calibri" pitchFamily="34" charset="0"/>
                <a:ea typeface="Calibri" pitchFamily="34" charset="0"/>
                <a:cs typeface="Calibri" pitchFamily="34" charset="0"/>
              </a:rPr>
              <a:t>J-2 Study Eligibility:</a:t>
            </a:r>
          </a:p>
          <a:p>
            <a:pPr marL="0" indent="0">
              <a:buNone/>
            </a:pPr>
            <a:r>
              <a:rPr lang="en-US" altLang="en-US" dirty="0">
                <a:latin typeface="Calibri" pitchFamily="34" charset="0"/>
                <a:ea typeface="Calibri" pitchFamily="34" charset="0"/>
                <a:cs typeface="Calibri" pitchFamily="34" charset="0"/>
              </a:rPr>
              <a:t>J-2 spouses are allowed to study</a:t>
            </a:r>
          </a:p>
          <a:p>
            <a:pPr marL="0" indent="0">
              <a:buNone/>
            </a:pPr>
            <a:endParaRPr lang="en-US" altLang="en-US" dirty="0">
              <a:latin typeface="Calibri" pitchFamily="34" charset="0"/>
              <a:ea typeface="Calibri" pitchFamily="34" charset="0"/>
              <a:cs typeface="Calibri" pitchFamily="34" charset="0"/>
            </a:endParaRPr>
          </a:p>
          <a:p>
            <a:pPr marL="0" indent="0">
              <a:buNone/>
            </a:pPr>
            <a:r>
              <a:rPr lang="en-US" altLang="en-US" dirty="0">
                <a:latin typeface="Calibri" pitchFamily="34" charset="0"/>
                <a:ea typeface="Calibri" pitchFamily="34" charset="0"/>
                <a:cs typeface="Calibri" pitchFamily="34" charset="0"/>
              </a:rPr>
              <a:t>J-2 children may study at any level until they reach 21 years of age</a:t>
            </a:r>
          </a:p>
          <a:p>
            <a:pPr marL="0" indent="0">
              <a:buNone/>
            </a:pPr>
            <a:endParaRPr lang="en-US" altLang="en-US" b="1" u="sng" dirty="0">
              <a:latin typeface="Calibri" pitchFamily="34" charset="0"/>
              <a:ea typeface="Calibri" pitchFamily="34" charset="0"/>
              <a:cs typeface="Calibri" pitchFamily="34" charset="0"/>
            </a:endParaRPr>
          </a:p>
          <a:p>
            <a:pPr marL="0" indent="0">
              <a:buNone/>
            </a:pPr>
            <a:r>
              <a:rPr lang="en-US" altLang="en-US" b="1" u="sng" dirty="0">
                <a:latin typeface="Calibri" pitchFamily="34" charset="0"/>
                <a:ea typeface="Calibri" pitchFamily="34" charset="0"/>
                <a:cs typeface="Calibri" pitchFamily="34" charset="0"/>
              </a:rPr>
              <a:t>J-2 Work Eligibility:</a:t>
            </a:r>
            <a:r>
              <a:rPr lang="en-US" altLang="en-US" dirty="0">
                <a:latin typeface="Calibri" pitchFamily="34" charset="0"/>
                <a:ea typeface="Calibri" pitchFamily="34" charset="0"/>
                <a:cs typeface="Calibri" pitchFamily="34" charset="0"/>
              </a:rPr>
              <a:t> </a:t>
            </a:r>
          </a:p>
          <a:p>
            <a:pPr marL="0" indent="0">
              <a:buNone/>
            </a:pPr>
            <a:r>
              <a:rPr lang="en-US" altLang="en-US" dirty="0">
                <a:latin typeface="Calibri" pitchFamily="34" charset="0"/>
                <a:ea typeface="Calibri" pitchFamily="34" charset="0"/>
                <a:cs typeface="Calibri" pitchFamily="34" charset="0"/>
              </a:rPr>
              <a:t>J-2 spouses may apply through the USCIS to obtain temporary work authorization</a:t>
            </a:r>
          </a:p>
          <a:p>
            <a:endParaRPr lang="en-US" altLang="en-US" sz="1800" dirty="0">
              <a:solidFill>
                <a:schemeClr val="accent3">
                  <a:lumMod val="50000"/>
                </a:schemeClr>
              </a:solidFill>
              <a:latin typeface="Verdana" pitchFamily="34" charset="0"/>
            </a:endParaRPr>
          </a:p>
          <a:p>
            <a:endParaRPr lang="en-US" dirty="0"/>
          </a:p>
        </p:txBody>
      </p:sp>
      <p:sp>
        <p:nvSpPr>
          <p:cNvPr id="33794" name="Rectangle 2"/>
          <p:cNvSpPr>
            <a:spLocks noGrp="1" noChangeArrowheads="1"/>
          </p:cNvSpPr>
          <p:nvPr>
            <p:ph type="title"/>
          </p:nvPr>
        </p:nvSpPr>
        <p:spPr/>
        <p:txBody>
          <a:bodyPr>
            <a:normAutofit/>
          </a:bodyPr>
          <a:lstStyle/>
          <a:p>
            <a:pPr eaLnBrk="1" hangingPunct="1"/>
            <a:r>
              <a:rPr lang="en-US" altLang="en-US" dirty="0">
                <a:solidFill>
                  <a:schemeClr val="tx1"/>
                </a:solidFill>
                <a:latin typeface="Arial Black" panose="020B0A04020102020204" pitchFamily="34" charset="0"/>
              </a:rPr>
              <a:t>Dependents</a:t>
            </a:r>
            <a:endParaRPr lang="en-US" altLang="en-US" dirty="0">
              <a:solidFill>
                <a:schemeClr val="tx1"/>
              </a:solidFill>
            </a:endParaRP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en-US" dirty="0"/>
              <a:t>The Role of OISS</a:t>
            </a:r>
            <a:endParaRPr lang="en-US" altLang="en-US" dirty="0">
              <a:solidFill>
                <a:schemeClr val="tx1"/>
              </a:solidFill>
              <a:latin typeface="Rockwell" panose="02060603020205020403" pitchFamily="18" charset="77"/>
            </a:endParaRPr>
          </a:p>
        </p:txBody>
      </p:sp>
      <p:sp>
        <p:nvSpPr>
          <p:cNvPr id="5123" name="Rectangle 3"/>
          <p:cNvSpPr>
            <a:spLocks noGrp="1" noChangeArrowheads="1"/>
          </p:cNvSpPr>
          <p:nvPr>
            <p:ph sz="half" idx="1"/>
          </p:nvPr>
        </p:nvSpPr>
        <p:spPr/>
        <p:txBody>
          <a:bodyPr>
            <a:normAutofit/>
          </a:bodyPr>
          <a:lstStyle/>
          <a:p>
            <a:r>
              <a:rPr lang="en-US" altLang="en-US" sz="1800" b="1" dirty="0">
                <a:latin typeface="Calibri" pitchFamily="34" charset="0"/>
                <a:ea typeface="Calibri" pitchFamily="34" charset="0"/>
                <a:cs typeface="Calibri" pitchFamily="34" charset="0"/>
              </a:rPr>
              <a:t>ADVICE:  </a:t>
            </a:r>
            <a:r>
              <a:rPr lang="en-US" altLang="en-US" sz="1800" dirty="0">
                <a:latin typeface="Calibri" pitchFamily="34" charset="0"/>
                <a:ea typeface="Calibri" pitchFamily="34" charset="0"/>
                <a:cs typeface="Calibri" pitchFamily="34" charset="0"/>
              </a:rPr>
              <a:t>Advise on immigration and other governmental regulations.</a:t>
            </a:r>
          </a:p>
          <a:p>
            <a:endParaRPr lang="en-US" altLang="en-US" i="1" u="sng" dirty="0">
              <a:latin typeface="Calibri" pitchFamily="34" charset="0"/>
              <a:ea typeface="Calibri" pitchFamily="34" charset="0"/>
              <a:cs typeface="Calibri" pitchFamily="34" charset="0"/>
            </a:endParaRPr>
          </a:p>
          <a:p>
            <a:r>
              <a:rPr lang="en-US" altLang="en-US" sz="1800" b="1" dirty="0">
                <a:latin typeface="Calibri" pitchFamily="34" charset="0"/>
                <a:ea typeface="Calibri" pitchFamily="34" charset="0"/>
                <a:cs typeface="Calibri" pitchFamily="34" charset="0"/>
              </a:rPr>
              <a:t>SUPPORT:  </a:t>
            </a:r>
            <a:r>
              <a:rPr lang="en-US" altLang="en-US" sz="1800" dirty="0">
                <a:latin typeface="Calibri" pitchFamily="34" charset="0"/>
                <a:ea typeface="Calibri" pitchFamily="34" charset="0"/>
                <a:cs typeface="Calibri" pitchFamily="34" charset="0"/>
              </a:rPr>
              <a:t>Organize orientation and continued assistance through workshops such as Employment and Income Tax. </a:t>
            </a:r>
          </a:p>
          <a:p>
            <a:pPr marL="0" indent="0">
              <a:buNone/>
            </a:pPr>
            <a:r>
              <a:rPr lang="en-US" altLang="en-US" sz="1800" dirty="0">
                <a:latin typeface="Calibri" pitchFamily="34" charset="0"/>
                <a:ea typeface="Calibri" pitchFamily="34" charset="0"/>
                <a:cs typeface="Calibri" pitchFamily="34" charset="0"/>
              </a:rPr>
              <a:t>	</a:t>
            </a:r>
          </a:p>
          <a:p>
            <a:r>
              <a:rPr lang="en-US" altLang="en-US" sz="1800" b="1" dirty="0">
                <a:latin typeface="Calibri" pitchFamily="34" charset="0"/>
                <a:ea typeface="Calibri" pitchFamily="34" charset="0"/>
                <a:cs typeface="Calibri" pitchFamily="34" charset="0"/>
              </a:rPr>
              <a:t>ADVOCACY:  </a:t>
            </a:r>
            <a:r>
              <a:rPr lang="en-US" altLang="en-US" sz="1800" dirty="0">
                <a:latin typeface="Calibri" pitchFamily="34" charset="0"/>
                <a:ea typeface="Calibri" pitchFamily="34" charset="0"/>
                <a:cs typeface="Calibri" pitchFamily="34" charset="0"/>
              </a:rPr>
              <a:t>Represent and voice your interests, needs and concerns.</a:t>
            </a:r>
          </a:p>
          <a:p>
            <a:pPr marL="0" indent="0">
              <a:buNone/>
            </a:pPr>
            <a:r>
              <a:rPr lang="en-US" altLang="en-US" sz="1800" dirty="0">
                <a:latin typeface="Calibri" pitchFamily="34" charset="0"/>
                <a:ea typeface="Calibri" pitchFamily="34" charset="0"/>
                <a:cs typeface="Calibri" pitchFamily="34" charset="0"/>
              </a:rPr>
              <a:t>When you have questions or concerns, please email us at </a:t>
            </a:r>
            <a:r>
              <a:rPr lang="en-US" altLang="en-US" sz="1800" b="1" dirty="0">
                <a:latin typeface="Calibri" pitchFamily="34" charset="0"/>
                <a:ea typeface="Calibri" pitchFamily="34" charset="0"/>
                <a:cs typeface="Calibri" pitchFamily="34" charset="0"/>
                <a:hlinkClick r:id="rId3">
                  <a:extLst>
                    <a:ext uri="{A12FA001-AC4F-418D-AE19-62706E023703}">
                      <ahyp:hlinkClr xmlns:ahyp="http://schemas.microsoft.com/office/drawing/2018/hyperlinkcolor" val="tx"/>
                    </a:ext>
                  </a:extLst>
                </a:hlinkClick>
              </a:rPr>
              <a:t>OISS@REDLANDS.EDU</a:t>
            </a:r>
            <a:r>
              <a:rPr lang="en-US" altLang="en-US" sz="1800" b="1" dirty="0">
                <a:latin typeface="Calibri" pitchFamily="34" charset="0"/>
                <a:ea typeface="Calibri" pitchFamily="34" charset="0"/>
                <a:cs typeface="Calibri" pitchFamily="34" charset="0"/>
              </a:rPr>
              <a:t>. </a:t>
            </a:r>
          </a:p>
        </p:txBody>
      </p:sp>
      <p:pic>
        <p:nvPicPr>
          <p:cNvPr id="6" name="Content Placeholder 5">
            <a:extLst>
              <a:ext uri="{FF2B5EF4-FFF2-40B4-BE49-F238E27FC236}">
                <a16:creationId xmlns:a16="http://schemas.microsoft.com/office/drawing/2014/main" id="{0AD0C116-C6D3-AC4E-A3AC-8FC2744C3EF5}"/>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638798" y="2667000"/>
            <a:ext cx="4489450" cy="1964748"/>
          </a:xfrm>
        </p:spPr>
      </p:pic>
    </p:spTree>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solidFill>
                  <a:schemeClr val="tx1"/>
                </a:solidFill>
              </a:rPr>
              <a:t>Transfer Out Regulations</a:t>
            </a:r>
          </a:p>
        </p:txBody>
      </p:sp>
      <p:sp>
        <p:nvSpPr>
          <p:cNvPr id="4" name="Content Placeholder 3">
            <a:extLst>
              <a:ext uri="{FF2B5EF4-FFF2-40B4-BE49-F238E27FC236}">
                <a16:creationId xmlns:a16="http://schemas.microsoft.com/office/drawing/2014/main" id="{50888C1A-CD75-974D-AB0E-2F47C93880D4}"/>
              </a:ext>
            </a:extLst>
          </p:cNvPr>
          <p:cNvSpPr>
            <a:spLocks noGrp="1"/>
          </p:cNvSpPr>
          <p:nvPr>
            <p:ph sz="half" idx="1"/>
          </p:nvPr>
        </p:nvSpPr>
        <p:spPr/>
        <p:txBody>
          <a:bodyPr>
            <a:normAutofit lnSpcReduction="10000"/>
          </a:bodyPr>
          <a:lstStyle/>
          <a:p>
            <a:r>
              <a:rPr lang="en-US" dirty="0">
                <a:latin typeface="Calibri" panose="020F0502020204030204" pitchFamily="34" charset="0"/>
              </a:rPr>
              <a:t>Students must attend classes and maintain status until the transfer release date.</a:t>
            </a:r>
          </a:p>
          <a:p>
            <a:endParaRPr lang="en-US" dirty="0">
              <a:latin typeface="Calibri" panose="020F0502020204030204" pitchFamily="34" charset="0"/>
            </a:endParaRPr>
          </a:p>
          <a:p>
            <a:r>
              <a:rPr lang="en-US" dirty="0">
                <a:latin typeface="Calibri" panose="020F0502020204030204" pitchFamily="34" charset="0"/>
              </a:rPr>
              <a:t>Students must provide confirmation that the student has been accepted by the transfer-in school</a:t>
            </a:r>
          </a:p>
          <a:p>
            <a:endParaRPr lang="en-US" dirty="0">
              <a:latin typeface="Calibri" panose="020F0502020204030204" pitchFamily="34" charset="0"/>
            </a:endParaRPr>
          </a:p>
          <a:p>
            <a:r>
              <a:rPr lang="en-US" dirty="0">
                <a:latin typeface="Calibri" panose="020F0502020204030204" pitchFamily="34" charset="0"/>
              </a:rPr>
              <a:t>If a student completes a course of study (or OPT), the student is eligible for transfer through the end of the 60-day grace period.</a:t>
            </a:r>
          </a:p>
          <a:p>
            <a:endParaRPr lang="en-US" dirty="0"/>
          </a:p>
        </p:txBody>
      </p:sp>
      <p:sp>
        <p:nvSpPr>
          <p:cNvPr id="10" name="Left-Up Arrow 9">
            <a:extLst>
              <a:ext uri="{FF2B5EF4-FFF2-40B4-BE49-F238E27FC236}">
                <a16:creationId xmlns:a16="http://schemas.microsoft.com/office/drawing/2014/main" id="{898E8D42-07FD-B84C-B866-15C2ABD5FE2A}"/>
              </a:ext>
            </a:extLst>
          </p:cNvPr>
          <p:cNvSpPr/>
          <p:nvPr/>
        </p:nvSpPr>
        <p:spPr>
          <a:xfrm>
            <a:off x="7391400" y="1981200"/>
            <a:ext cx="3200400" cy="35814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5428175"/>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r>
              <a:rPr lang="en-US" altLang="en-US" dirty="0">
                <a:solidFill>
                  <a:schemeClr val="tx1"/>
                </a:solidFill>
                <a:latin typeface="Arial Black" panose="020B0A04020102020204" pitchFamily="34" charset="0"/>
              </a:rPr>
              <a:t>For More F &amp; J Visa Information </a:t>
            </a:r>
            <a:br>
              <a:rPr lang="en-US" altLang="en-US" dirty="0">
                <a:solidFill>
                  <a:schemeClr val="tx1"/>
                </a:solidFill>
              </a:rPr>
            </a:br>
            <a:endParaRPr lang="en-US" altLang="en-US" dirty="0">
              <a:solidFill>
                <a:schemeClr val="tx1"/>
              </a:solidFill>
            </a:endParaRPr>
          </a:p>
        </p:txBody>
      </p:sp>
      <p:sp>
        <p:nvSpPr>
          <p:cNvPr id="7171" name="Rectangle 3"/>
          <p:cNvSpPr>
            <a:spLocks noGrp="1" noChangeArrowheads="1"/>
          </p:cNvSpPr>
          <p:nvPr>
            <p:ph sz="half" idx="1"/>
          </p:nvPr>
        </p:nvSpPr>
        <p:spPr>
          <a:xfrm>
            <a:off x="1069848" y="2194560"/>
            <a:ext cx="5178552" cy="3977640"/>
          </a:xfrm>
        </p:spPr>
        <p:txBody>
          <a:bodyPr>
            <a:normAutofit fontScale="70000" lnSpcReduction="20000"/>
          </a:bodyPr>
          <a:lstStyle/>
          <a:p>
            <a:pPr marL="0" indent="0">
              <a:lnSpc>
                <a:spcPct val="90000"/>
              </a:lnSpc>
              <a:buClr>
                <a:schemeClr val="accent3">
                  <a:lumMod val="50000"/>
                </a:schemeClr>
              </a:buClr>
              <a:buNone/>
              <a:defRPr/>
            </a:pPr>
            <a:r>
              <a:rPr lang="en-US" sz="2900" dirty="0">
                <a:latin typeface="Calibri" pitchFamily="34" charset="0"/>
                <a:cs typeface="Calibri" pitchFamily="34" charset="0"/>
              </a:rPr>
              <a:t>For Immigration Regulations: </a:t>
            </a:r>
          </a:p>
          <a:p>
            <a:pPr lvl="1">
              <a:buClr>
                <a:schemeClr val="accent3">
                  <a:lumMod val="50000"/>
                </a:schemeClr>
              </a:buClr>
              <a:defRPr/>
            </a:pPr>
            <a:r>
              <a:rPr lang="en-US" sz="2900" dirty="0">
                <a:latin typeface="Calibri" pitchFamily="34" charset="0"/>
                <a:cs typeface="Calibri" pitchFamily="34" charset="0"/>
              </a:rPr>
              <a:t>Office of International Students and Scholars</a:t>
            </a:r>
          </a:p>
          <a:p>
            <a:pPr lvl="1">
              <a:buClr>
                <a:schemeClr val="accent3">
                  <a:lumMod val="50000"/>
                </a:schemeClr>
              </a:buClr>
              <a:defRPr/>
            </a:pPr>
            <a:r>
              <a:rPr lang="en-US" sz="2900" dirty="0">
                <a:latin typeface="Calibri" pitchFamily="34" charset="0"/>
                <a:cs typeface="Calibri" pitchFamily="34" charset="0"/>
              </a:rPr>
              <a:t>Email: </a:t>
            </a:r>
            <a:r>
              <a:rPr lang="en-US" sz="2900" dirty="0">
                <a:latin typeface="Calibri" pitchFamily="34" charset="0"/>
                <a:cs typeface="Calibri" pitchFamily="34" charset="0"/>
                <a:hlinkClick r:id="rId3">
                  <a:extLst>
                    <a:ext uri="{A12FA001-AC4F-418D-AE19-62706E023703}">
                      <ahyp:hlinkClr xmlns:ahyp="http://schemas.microsoft.com/office/drawing/2018/hyperlinkcolor" val="tx"/>
                    </a:ext>
                  </a:extLst>
                </a:hlinkClick>
              </a:rPr>
              <a:t>oiss@redlands.edu</a:t>
            </a:r>
            <a:r>
              <a:rPr lang="en-US" sz="2900" dirty="0">
                <a:latin typeface="Calibri" pitchFamily="34" charset="0"/>
                <a:cs typeface="Calibri" pitchFamily="34" charset="0"/>
              </a:rPr>
              <a:t> </a:t>
            </a:r>
          </a:p>
          <a:p>
            <a:pPr lvl="1">
              <a:buClr>
                <a:schemeClr val="accent3">
                  <a:lumMod val="50000"/>
                </a:schemeClr>
              </a:buClr>
              <a:defRPr/>
            </a:pPr>
            <a:r>
              <a:rPr lang="en-US" sz="2900" dirty="0">
                <a:latin typeface="Calibri" pitchFamily="34" charset="0"/>
                <a:cs typeface="Calibri" pitchFamily="34" charset="0"/>
              </a:rPr>
              <a:t>Phone: 909.748.8716</a:t>
            </a:r>
          </a:p>
          <a:p>
            <a:pPr marL="1600200" lvl="3" indent="-571500">
              <a:lnSpc>
                <a:spcPct val="90000"/>
              </a:lnSpc>
              <a:buClr>
                <a:schemeClr val="accent3">
                  <a:lumMod val="50000"/>
                </a:schemeClr>
              </a:buClr>
              <a:defRPr/>
            </a:pPr>
            <a:endParaRPr lang="en-US" sz="2900" dirty="0">
              <a:latin typeface="Calibri" pitchFamily="34" charset="0"/>
              <a:cs typeface="Calibri" pitchFamily="34" charset="0"/>
            </a:endParaRPr>
          </a:p>
          <a:p>
            <a:pPr marL="0" indent="0" eaLnBrk="1" hangingPunct="1">
              <a:lnSpc>
                <a:spcPct val="90000"/>
              </a:lnSpc>
              <a:buClr>
                <a:schemeClr val="accent3">
                  <a:lumMod val="50000"/>
                </a:schemeClr>
              </a:buClr>
              <a:buNone/>
              <a:defRPr/>
            </a:pPr>
            <a:r>
              <a:rPr lang="en-US" sz="2900" dirty="0">
                <a:latin typeface="Calibri" pitchFamily="34" charset="0"/>
                <a:cs typeface="Calibri" pitchFamily="34" charset="0"/>
              </a:rPr>
              <a:t>Visit the Office of International Student &amp; Scholars</a:t>
            </a:r>
          </a:p>
          <a:p>
            <a:pPr lvl="1">
              <a:buClr>
                <a:schemeClr val="accent3">
                  <a:lumMod val="50000"/>
                </a:schemeClr>
              </a:buClr>
              <a:defRPr/>
            </a:pPr>
            <a:r>
              <a:rPr lang="en-US" sz="2900" dirty="0">
                <a:latin typeface="Calibri" pitchFamily="34" charset="0"/>
                <a:cs typeface="Calibri" pitchFamily="34" charset="0"/>
                <a:hlinkClick r:id="rId4"/>
              </a:rPr>
              <a:t>https://www.redlands.edu/oiss/</a:t>
            </a:r>
            <a:endParaRPr lang="en-US" sz="2900" dirty="0">
              <a:latin typeface="Calibri" pitchFamily="34" charset="0"/>
              <a:cs typeface="Calibri" pitchFamily="34" charset="0"/>
            </a:endParaRPr>
          </a:p>
          <a:p>
            <a:pPr lvl="1">
              <a:buClr>
                <a:schemeClr val="accent3">
                  <a:lumMod val="50000"/>
                </a:schemeClr>
              </a:buClr>
              <a:defRPr/>
            </a:pPr>
            <a:endParaRPr lang="en-US" sz="2900" dirty="0">
              <a:latin typeface="Calibri" pitchFamily="34" charset="0"/>
              <a:cs typeface="Calibri" pitchFamily="34" charset="0"/>
            </a:endParaRPr>
          </a:p>
          <a:p>
            <a:pPr marL="0" indent="0" eaLnBrk="1" hangingPunct="1">
              <a:lnSpc>
                <a:spcPct val="90000"/>
              </a:lnSpc>
              <a:buClr>
                <a:schemeClr val="accent3">
                  <a:lumMod val="50000"/>
                </a:schemeClr>
              </a:buClr>
              <a:buNone/>
              <a:defRPr/>
            </a:pPr>
            <a:r>
              <a:rPr lang="en-US" sz="2900" dirty="0">
                <a:latin typeface="Calibri" pitchFamily="34" charset="0"/>
                <a:cs typeface="Calibri" pitchFamily="34" charset="0"/>
              </a:rPr>
              <a:t>Government websites:  	</a:t>
            </a:r>
          </a:p>
          <a:p>
            <a:pPr lvl="1">
              <a:buClr>
                <a:schemeClr val="accent3">
                  <a:lumMod val="50000"/>
                </a:schemeClr>
              </a:buClr>
              <a:defRPr/>
            </a:pPr>
            <a:r>
              <a:rPr lang="en-US" sz="2900" u="sng" dirty="0">
                <a:latin typeface="Calibri" pitchFamily="34" charset="0"/>
                <a:cs typeface="Calibri" pitchFamily="34" charset="0"/>
                <a:hlinkClick r:id="rId5">
                  <a:extLst>
                    <a:ext uri="{A12FA001-AC4F-418D-AE19-62706E023703}">
                      <ahyp:hlinkClr xmlns:ahyp="http://schemas.microsoft.com/office/drawing/2018/hyperlinkcolor" val="tx"/>
                    </a:ext>
                  </a:extLst>
                </a:hlinkClick>
              </a:rPr>
              <a:t>www.uscis.gov</a:t>
            </a:r>
            <a:endParaRPr lang="en-US" sz="2900" u="sng" dirty="0">
              <a:latin typeface="Calibri" pitchFamily="34" charset="0"/>
              <a:cs typeface="Calibri" pitchFamily="34" charset="0"/>
            </a:endParaRPr>
          </a:p>
          <a:p>
            <a:pPr lvl="1">
              <a:buClr>
                <a:schemeClr val="accent3">
                  <a:lumMod val="50000"/>
                </a:schemeClr>
              </a:buClr>
              <a:defRPr/>
            </a:pPr>
            <a:r>
              <a:rPr lang="en-US" sz="2900" u="sng" dirty="0">
                <a:latin typeface="Calibri" pitchFamily="34" charset="0"/>
                <a:cs typeface="Calibri" pitchFamily="34" charset="0"/>
                <a:hlinkClick r:id="rId6">
                  <a:extLst>
                    <a:ext uri="{A12FA001-AC4F-418D-AE19-62706E023703}">
                      <ahyp:hlinkClr xmlns:ahyp="http://schemas.microsoft.com/office/drawing/2018/hyperlinkcolor" val="tx"/>
                    </a:ext>
                  </a:extLst>
                </a:hlinkClick>
              </a:rPr>
              <a:t>http://studyinthestates.dhs.gov/students</a:t>
            </a:r>
            <a:r>
              <a:rPr lang="en-US" sz="2900" u="sng" dirty="0">
                <a:latin typeface="Calibri" pitchFamily="34" charset="0"/>
                <a:cs typeface="Calibri" pitchFamily="34" charset="0"/>
              </a:rPr>
              <a:t>  </a:t>
            </a:r>
            <a:endParaRPr lang="en-US" sz="1800" dirty="0"/>
          </a:p>
          <a:p>
            <a:pPr eaLnBrk="1" hangingPunct="1">
              <a:lnSpc>
                <a:spcPct val="90000"/>
              </a:lnSpc>
              <a:buClr>
                <a:schemeClr val="accent3">
                  <a:lumMod val="50000"/>
                </a:schemeClr>
              </a:buClr>
              <a:defRPr/>
            </a:pPr>
            <a:endParaRPr lang="en-US" sz="1350" dirty="0"/>
          </a:p>
        </p:txBody>
      </p:sp>
      <p:pic>
        <p:nvPicPr>
          <p:cNvPr id="819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41757" y="2093976"/>
            <a:ext cx="1931043" cy="1931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9BCC5CDB-8502-8F41-85DE-F4FC21B6D1D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15200" y="4114800"/>
            <a:ext cx="3657600" cy="2057400"/>
          </a:xfrm>
          <a:prstGeom prst="rect">
            <a:avLst/>
          </a:prstGeom>
        </p:spPr>
      </p:pic>
      <p:sp>
        <p:nvSpPr>
          <p:cNvPr id="6" name="TextBox 5">
            <a:extLst>
              <a:ext uri="{FF2B5EF4-FFF2-40B4-BE49-F238E27FC236}">
                <a16:creationId xmlns:a16="http://schemas.microsoft.com/office/drawing/2014/main" id="{675F40B8-001E-C946-B6F1-368EEF2AA8E5}"/>
              </a:ext>
            </a:extLst>
          </p:cNvPr>
          <p:cNvSpPr txBox="1"/>
          <p:nvPr/>
        </p:nvSpPr>
        <p:spPr>
          <a:xfrm>
            <a:off x="7315200" y="2093976"/>
            <a:ext cx="1630912" cy="1938992"/>
          </a:xfrm>
          <a:prstGeom prst="rect">
            <a:avLst/>
          </a:prstGeom>
          <a:noFill/>
        </p:spPr>
        <p:txBody>
          <a:bodyPr wrap="square" rtlCol="0">
            <a:spAutoFit/>
          </a:bodyPr>
          <a:lstStyle/>
          <a:p>
            <a:r>
              <a:rPr lang="en-US" sz="2000" dirty="0">
                <a:solidFill>
                  <a:srgbClr val="0070C0"/>
                </a:solidFill>
              </a:rPr>
              <a:t>Keep yourself informed by checking these websites often!</a:t>
            </a:r>
          </a:p>
        </p:txBody>
      </p:sp>
    </p:spTree>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5B2A2B1E-5AD9-0447-B01E-7C838D07CB5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777" r="6528" b="1176"/>
          <a:stretch/>
        </p:blipFill>
        <p:spPr>
          <a:xfrm>
            <a:off x="304800" y="1447800"/>
            <a:ext cx="7718913" cy="3276600"/>
          </a:xfrm>
        </p:spPr>
      </p:pic>
      <p:sp>
        <p:nvSpPr>
          <p:cNvPr id="6" name="Text Placeholder 5">
            <a:extLst>
              <a:ext uri="{FF2B5EF4-FFF2-40B4-BE49-F238E27FC236}">
                <a16:creationId xmlns:a16="http://schemas.microsoft.com/office/drawing/2014/main" id="{A8207591-19FB-C14A-8B7C-10E8F58A5A8A}"/>
              </a:ext>
            </a:extLst>
          </p:cNvPr>
          <p:cNvSpPr>
            <a:spLocks noGrp="1"/>
          </p:cNvSpPr>
          <p:nvPr>
            <p:ph type="body" sz="half" idx="2"/>
          </p:nvPr>
        </p:nvSpPr>
        <p:spPr/>
        <p:txBody>
          <a:bodyPr>
            <a:normAutofit/>
          </a:bodyPr>
          <a:lstStyle/>
          <a:p>
            <a:r>
              <a:rPr lang="en-US" altLang="en-US" sz="3600" dirty="0">
                <a:solidFill>
                  <a:schemeClr val="tx1"/>
                </a:solidFill>
              </a:rPr>
              <a:t>We hope you have a Successful  </a:t>
            </a:r>
            <a:br>
              <a:rPr lang="en-US" altLang="en-US" sz="3600" dirty="0">
                <a:solidFill>
                  <a:schemeClr val="tx1"/>
                </a:solidFill>
              </a:rPr>
            </a:br>
            <a:r>
              <a:rPr lang="en-US" altLang="en-US" sz="3600" dirty="0">
                <a:solidFill>
                  <a:schemeClr val="tx1"/>
                </a:solidFill>
              </a:rPr>
              <a:t>Academic Year!</a:t>
            </a:r>
            <a:endParaRPr lang="en-US" sz="3600" dirty="0">
              <a:solidFill>
                <a:schemeClr val="tx1"/>
              </a:solidFill>
            </a:endParaRPr>
          </a:p>
        </p:txBody>
      </p:sp>
      <p:sp>
        <p:nvSpPr>
          <p:cNvPr id="8" name="Title 7">
            <a:extLst>
              <a:ext uri="{FF2B5EF4-FFF2-40B4-BE49-F238E27FC236}">
                <a16:creationId xmlns:a16="http://schemas.microsoft.com/office/drawing/2014/main" id="{1F1C4CCE-72D3-3748-9B3A-B05420E804FA}"/>
              </a:ext>
            </a:extLst>
          </p:cNvPr>
          <p:cNvSpPr>
            <a:spLocks noGrp="1"/>
          </p:cNvSpPr>
          <p:nvPr>
            <p:ph type="title"/>
          </p:nvPr>
        </p:nvSpPr>
        <p:spPr/>
        <p:txBody>
          <a:bodyPr>
            <a:normAutofit/>
          </a:bodyPr>
          <a:lstStyle/>
          <a:p>
            <a:r>
              <a:rPr lang="en-US" sz="4000" dirty="0"/>
              <a:t>Welcome to the </a:t>
            </a:r>
            <a:br>
              <a:rPr lang="en-US" sz="4000" dirty="0"/>
            </a:br>
            <a:r>
              <a:rPr lang="en-US" sz="4000" dirty="0"/>
              <a:t>U of R!</a:t>
            </a: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28975-6554-2141-9B1F-099635B765B4}"/>
              </a:ext>
            </a:extLst>
          </p:cNvPr>
          <p:cNvSpPr>
            <a:spLocks noGrp="1"/>
          </p:cNvSpPr>
          <p:nvPr>
            <p:ph type="title"/>
          </p:nvPr>
        </p:nvSpPr>
        <p:spPr/>
        <p:txBody>
          <a:bodyPr>
            <a:normAutofit/>
          </a:bodyPr>
          <a:lstStyle/>
          <a:p>
            <a:r>
              <a:rPr lang="en-US" dirty="0"/>
              <a:t>How to Engage</a:t>
            </a:r>
            <a:br>
              <a:rPr lang="en-US" dirty="0"/>
            </a:br>
            <a:endParaRPr lang="en-US" altLang="en-US" dirty="0">
              <a:latin typeface="Calibri" pitchFamily="34" charset="0"/>
              <a:ea typeface="Calibri" pitchFamily="34" charset="0"/>
              <a:cs typeface="Calibri" pitchFamily="34" charset="0"/>
            </a:endParaRPr>
          </a:p>
        </p:txBody>
      </p:sp>
      <p:pic>
        <p:nvPicPr>
          <p:cNvPr id="7" name="Content Placeholder 6">
            <a:extLst>
              <a:ext uri="{FF2B5EF4-FFF2-40B4-BE49-F238E27FC236}">
                <a16:creationId xmlns:a16="http://schemas.microsoft.com/office/drawing/2014/main" id="{0EFF56CA-E4D2-5342-9465-25B62D5D81BA}"/>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224" t="5141" r="436" b="2303"/>
          <a:stretch/>
        </p:blipFill>
        <p:spPr>
          <a:xfrm>
            <a:off x="1219200" y="2438400"/>
            <a:ext cx="4114800" cy="2743200"/>
          </a:xfrm>
        </p:spPr>
      </p:pic>
      <p:sp>
        <p:nvSpPr>
          <p:cNvPr id="5" name="Content Placeholder 4">
            <a:extLst>
              <a:ext uri="{FF2B5EF4-FFF2-40B4-BE49-F238E27FC236}">
                <a16:creationId xmlns:a16="http://schemas.microsoft.com/office/drawing/2014/main" id="{01A968E7-7CA1-4E4C-8674-ED80DCD5CA17}"/>
              </a:ext>
            </a:extLst>
          </p:cNvPr>
          <p:cNvSpPr>
            <a:spLocks noGrp="1"/>
          </p:cNvSpPr>
          <p:nvPr>
            <p:ph sz="half" idx="2"/>
          </p:nvPr>
        </p:nvSpPr>
        <p:spPr>
          <a:xfrm>
            <a:off x="6099048" y="1524000"/>
            <a:ext cx="4946904" cy="4572000"/>
          </a:xfrm>
        </p:spPr>
        <p:txBody>
          <a:bodyPr>
            <a:normAutofit/>
          </a:bodyPr>
          <a:lstStyle/>
          <a:p>
            <a:r>
              <a:rPr lang="en-US" altLang="en-US" b="1" dirty="0">
                <a:latin typeface="Calibri" pitchFamily="34" charset="0"/>
                <a:ea typeface="Calibri" pitchFamily="34" charset="0"/>
                <a:cs typeface="Calibri" pitchFamily="34" charset="0"/>
              </a:rPr>
              <a:t>OISS EVENTS: </a:t>
            </a:r>
            <a:r>
              <a:rPr lang="en-US" altLang="en-US" dirty="0">
                <a:latin typeface="Calibri" pitchFamily="34" charset="0"/>
                <a:ea typeface="Calibri" pitchFamily="34" charset="0"/>
                <a:cs typeface="Calibri" pitchFamily="34" charset="0"/>
              </a:rPr>
              <a:t>attend all mandatory events to stay informed </a:t>
            </a:r>
          </a:p>
          <a:p>
            <a:endParaRPr lang="en-US" altLang="en-US" dirty="0">
              <a:latin typeface="Calibri" pitchFamily="34" charset="0"/>
              <a:ea typeface="Calibri" pitchFamily="34" charset="0"/>
              <a:cs typeface="Calibri" pitchFamily="34" charset="0"/>
            </a:endParaRPr>
          </a:p>
          <a:p>
            <a:r>
              <a:rPr lang="en-US" altLang="en-US" b="1" dirty="0">
                <a:latin typeface="Calibri" pitchFamily="34" charset="0"/>
                <a:ea typeface="Calibri" pitchFamily="34" charset="0"/>
                <a:cs typeface="Calibri" pitchFamily="34" charset="0"/>
              </a:rPr>
              <a:t>OISS OFFICE HOURS</a:t>
            </a:r>
            <a:r>
              <a:rPr lang="en-US" altLang="en-US" dirty="0">
                <a:latin typeface="Calibri" pitchFamily="34" charset="0"/>
                <a:ea typeface="Calibri" pitchFamily="34" charset="0"/>
                <a:cs typeface="Calibri" pitchFamily="34" charset="0"/>
              </a:rPr>
              <a:t>: TBA	</a:t>
            </a:r>
            <a:br>
              <a:rPr lang="en-US" altLang="en-US" dirty="0">
                <a:latin typeface="Calibri" pitchFamily="34" charset="0"/>
                <a:ea typeface="Calibri" pitchFamily="34" charset="0"/>
                <a:cs typeface="Calibri" pitchFamily="34" charset="0"/>
              </a:rPr>
            </a:br>
            <a:endParaRPr lang="en-US" altLang="en-US" dirty="0">
              <a:latin typeface="Calibri" pitchFamily="34" charset="0"/>
              <a:ea typeface="Calibri" pitchFamily="34" charset="0"/>
              <a:cs typeface="Calibri" pitchFamily="34" charset="0"/>
            </a:endParaRPr>
          </a:p>
          <a:p>
            <a:r>
              <a:rPr lang="en-US" altLang="en-US" b="1" dirty="0">
                <a:latin typeface="Calibri" pitchFamily="34" charset="0"/>
                <a:ea typeface="Calibri" pitchFamily="34" charset="0"/>
                <a:cs typeface="Calibri" pitchFamily="34" charset="0"/>
              </a:rPr>
              <a:t>SCHEDULE A 1:1 APPOINTMENT:</a:t>
            </a:r>
            <a:r>
              <a:rPr lang="en-US" altLang="en-US" dirty="0">
                <a:latin typeface="Calibri" pitchFamily="34" charset="0"/>
                <a:ea typeface="Calibri" pitchFamily="34" charset="0"/>
                <a:cs typeface="Calibri" pitchFamily="34" charset="0"/>
              </a:rPr>
              <a:t> </a:t>
            </a:r>
            <a:br>
              <a:rPr lang="en-US" altLang="en-US" dirty="0">
                <a:latin typeface="Calibri" pitchFamily="34" charset="0"/>
                <a:ea typeface="Calibri" pitchFamily="34" charset="0"/>
                <a:cs typeface="Calibri" pitchFamily="34" charset="0"/>
              </a:rPr>
            </a:br>
            <a:r>
              <a:rPr lang="en-US" altLang="en-US" dirty="0">
                <a:latin typeface="Calibri" pitchFamily="34" charset="0"/>
                <a:ea typeface="Calibri" pitchFamily="34" charset="0"/>
                <a:cs typeface="Calibri" pitchFamily="34" charset="0"/>
              </a:rPr>
              <a:t>Email </a:t>
            </a:r>
            <a:r>
              <a:rPr lang="en-US" altLang="en-US" dirty="0" err="1">
                <a:latin typeface="Calibri" pitchFamily="34" charset="0"/>
                <a:ea typeface="Calibri" pitchFamily="34" charset="0"/>
                <a:cs typeface="Calibri" pitchFamily="34" charset="0"/>
              </a:rPr>
              <a:t>oiss@redlands.edu</a:t>
            </a:r>
            <a:br>
              <a:rPr lang="en-US" altLang="en-US" dirty="0">
                <a:latin typeface="Calibri" pitchFamily="34" charset="0"/>
                <a:ea typeface="Calibri" pitchFamily="34" charset="0"/>
                <a:cs typeface="Calibri" pitchFamily="34" charset="0"/>
              </a:rPr>
            </a:br>
            <a:endParaRPr lang="en-US" altLang="en-US" dirty="0">
              <a:latin typeface="Calibri" pitchFamily="34" charset="0"/>
              <a:ea typeface="Calibri" pitchFamily="34" charset="0"/>
              <a:cs typeface="Calibri" pitchFamily="34" charset="0"/>
            </a:endParaRPr>
          </a:p>
          <a:p>
            <a:r>
              <a:rPr lang="en-US" altLang="en-US" b="1" dirty="0">
                <a:latin typeface="Calibri" pitchFamily="34" charset="0"/>
                <a:ea typeface="Calibri" pitchFamily="34" charset="0"/>
                <a:cs typeface="Calibri" pitchFamily="34" charset="0"/>
              </a:rPr>
              <a:t>JOIN RISA: </a:t>
            </a:r>
            <a:r>
              <a:rPr lang="en-US" altLang="en-US" dirty="0">
                <a:latin typeface="Calibri" pitchFamily="34" charset="0"/>
                <a:ea typeface="Calibri" pitchFamily="34" charset="0"/>
                <a:cs typeface="Calibri" pitchFamily="34" charset="0"/>
              </a:rPr>
              <a:t>Redlands International Student Association</a:t>
            </a:r>
            <a:endParaRPr lang="en-US" dirty="0"/>
          </a:p>
        </p:txBody>
      </p:sp>
    </p:spTree>
    <p:extLst>
      <p:ext uri="{BB962C8B-B14F-4D97-AF65-F5344CB8AC3E}">
        <p14:creationId xmlns:p14="http://schemas.microsoft.com/office/powerpoint/2010/main" val="388648061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6E744-3A28-1849-8662-BC0EC4252DAE}"/>
              </a:ext>
            </a:extLst>
          </p:cNvPr>
          <p:cNvSpPr>
            <a:spLocks noGrp="1"/>
          </p:cNvSpPr>
          <p:nvPr>
            <p:ph type="title"/>
          </p:nvPr>
        </p:nvSpPr>
        <p:spPr/>
        <p:txBody>
          <a:bodyPr/>
          <a:lstStyle/>
          <a:p>
            <a:r>
              <a:rPr lang="en-US" dirty="0"/>
              <a:t>Maintaining Records</a:t>
            </a:r>
          </a:p>
        </p:txBody>
      </p:sp>
    </p:spTree>
    <p:extLst>
      <p:ext uri="{BB962C8B-B14F-4D97-AF65-F5344CB8AC3E}">
        <p14:creationId xmlns:p14="http://schemas.microsoft.com/office/powerpoint/2010/main" val="3931973434"/>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p:txBody>
          <a:bodyPr>
            <a:normAutofit/>
          </a:bodyPr>
          <a:lstStyle/>
          <a:p>
            <a:pPr marL="0" indent="0">
              <a:buNone/>
            </a:pPr>
            <a:r>
              <a:rPr lang="en-US" altLang="en-US" sz="2100" dirty="0">
                <a:solidFill>
                  <a:schemeClr val="accent3">
                    <a:lumMod val="50000"/>
                  </a:schemeClr>
                </a:solidFill>
                <a:latin typeface="Calibri" pitchFamily="34" charset="0"/>
                <a:ea typeface="Calibri" pitchFamily="34" charset="0"/>
                <a:cs typeface="Calibri" pitchFamily="34" charset="0"/>
              </a:rPr>
              <a:t>.</a:t>
            </a:r>
          </a:p>
        </p:txBody>
      </p:sp>
      <p:sp>
        <p:nvSpPr>
          <p:cNvPr id="2" name="Content Placeholder 1">
            <a:extLst>
              <a:ext uri="{FF2B5EF4-FFF2-40B4-BE49-F238E27FC236}">
                <a16:creationId xmlns:a16="http://schemas.microsoft.com/office/drawing/2014/main" id="{F514BE92-1730-9543-B5CF-6760815BA0D3}"/>
              </a:ext>
            </a:extLst>
          </p:cNvPr>
          <p:cNvSpPr>
            <a:spLocks noGrp="1"/>
          </p:cNvSpPr>
          <p:nvPr>
            <p:ph sz="half" idx="4294967295"/>
          </p:nvPr>
        </p:nvSpPr>
        <p:spPr>
          <a:xfrm>
            <a:off x="2660374" y="1752600"/>
            <a:ext cx="8551334" cy="3978275"/>
          </a:xfrm>
        </p:spPr>
        <p:txBody>
          <a:bodyPr/>
          <a:lstStyle/>
          <a:p>
            <a:pPr marL="0" indent="0">
              <a:buNone/>
            </a:pPr>
            <a:r>
              <a:rPr lang="en-US" altLang="en-US" sz="4000" dirty="0">
                <a:latin typeface="Calibri" pitchFamily="34" charset="0"/>
                <a:ea typeface="Calibri" pitchFamily="34" charset="0"/>
                <a:cs typeface="Calibri" pitchFamily="34" charset="0"/>
              </a:rPr>
              <a:t>OISS is here to help but, ultimately, you are responsible for maintaining         </a:t>
            </a:r>
            <a:r>
              <a:rPr lang="en-US" altLang="en-US" sz="4000" b="1" i="1" dirty="0">
                <a:latin typeface="Calibri" pitchFamily="34" charset="0"/>
                <a:ea typeface="Calibri" pitchFamily="34" charset="0"/>
                <a:cs typeface="Calibri" pitchFamily="34" charset="0"/>
              </a:rPr>
              <a:t>your status</a:t>
            </a:r>
            <a:r>
              <a:rPr lang="en-US" altLang="en-US" sz="4000" dirty="0">
                <a:latin typeface="Calibri" pitchFamily="34" charset="0"/>
                <a:ea typeface="Calibri" pitchFamily="34" charset="0"/>
                <a:cs typeface="Calibri" pitchFamily="34" charset="0"/>
              </a:rPr>
              <a:t>. </a:t>
            </a:r>
          </a:p>
          <a:p>
            <a:pPr marL="548640" lvl="2" indent="0"/>
            <a:r>
              <a:rPr lang="en-US" altLang="en-US" sz="3600" dirty="0">
                <a:latin typeface="Calibri" pitchFamily="34" charset="0"/>
                <a:ea typeface="Calibri" pitchFamily="34" charset="0"/>
                <a:cs typeface="Calibri" pitchFamily="34" charset="0"/>
              </a:rPr>
              <a:t> </a:t>
            </a:r>
            <a:r>
              <a:rPr lang="en-US" altLang="en-US" sz="2000" dirty="0">
                <a:latin typeface="Calibri" pitchFamily="34" charset="0"/>
                <a:ea typeface="Calibri" pitchFamily="34" charset="0"/>
                <a:cs typeface="Calibri" pitchFamily="34" charset="0"/>
              </a:rPr>
              <a:t>Stay update on policies here: </a:t>
            </a:r>
            <a:r>
              <a:rPr lang="en-US" altLang="en-US" sz="2000" dirty="0">
                <a:latin typeface="Calibri" pitchFamily="34" charset="0"/>
                <a:ea typeface="Calibri" pitchFamily="34" charset="0"/>
                <a:cs typeface="Calibri" pitchFamily="34" charset="0"/>
                <a:hlinkClick r:id="rId3"/>
              </a:rPr>
              <a:t>https://studyinthestates.dhs.gov/</a:t>
            </a:r>
            <a:endParaRPr lang="en-US" altLang="en-US" sz="2000" dirty="0">
              <a:latin typeface="Calibri" pitchFamily="34" charset="0"/>
              <a:ea typeface="Calibri" pitchFamily="34" charset="0"/>
              <a:cs typeface="Calibri" pitchFamily="34" charset="0"/>
            </a:endParaRPr>
          </a:p>
          <a:p>
            <a:pPr marL="548640" lvl="2" indent="0"/>
            <a:endParaRPr lang="en-US" altLang="en-US" sz="2000" dirty="0">
              <a:latin typeface="Calibri" pitchFamily="34" charset="0"/>
              <a:ea typeface="Calibri" pitchFamily="34" charset="0"/>
              <a:cs typeface="Calibri" pitchFamily="34" charset="0"/>
            </a:endParaRPr>
          </a:p>
          <a:p>
            <a:pPr marL="0" indent="0">
              <a:buNone/>
            </a:pPr>
            <a:r>
              <a:rPr lang="en-US" altLang="en-US" dirty="0">
                <a:latin typeface="Calibri" pitchFamily="34" charset="0"/>
                <a:ea typeface="Calibri" pitchFamily="34" charset="0"/>
                <a:cs typeface="Calibri" pitchFamily="34" charset="0"/>
              </a:rPr>
              <a:t>Please reach out any time your have concerns or questions about your status!</a:t>
            </a:r>
            <a:endParaRPr lang="en-US" dirty="0"/>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pPr eaLnBrk="1" hangingPunct="1"/>
            <a:r>
              <a:rPr lang="en-US" altLang="en-US" dirty="0">
                <a:solidFill>
                  <a:schemeClr val="tx1"/>
                </a:solidFill>
              </a:rPr>
              <a:t>Maintain Your Student Status</a:t>
            </a:r>
          </a:p>
        </p:txBody>
      </p:sp>
      <p:sp>
        <p:nvSpPr>
          <p:cNvPr id="29699" name="Rectangle 3"/>
          <p:cNvSpPr>
            <a:spLocks noGrp="1" noChangeArrowheads="1"/>
          </p:cNvSpPr>
          <p:nvPr>
            <p:ph sz="half" idx="1"/>
          </p:nvPr>
        </p:nvSpPr>
        <p:spPr>
          <a:xfrm>
            <a:off x="6373368" y="2254082"/>
            <a:ext cx="4754880" cy="3977640"/>
          </a:xfrm>
        </p:spPr>
        <p:txBody>
          <a:bodyPr>
            <a:normAutofit/>
          </a:bodyPr>
          <a:lstStyle/>
          <a:p>
            <a:pPr eaLnBrk="1" hangingPunct="1">
              <a:buClr>
                <a:schemeClr val="accent3">
                  <a:lumMod val="50000"/>
                </a:schemeClr>
              </a:buClr>
            </a:pPr>
            <a:r>
              <a:rPr lang="en-US" altLang="en-US" sz="1650" b="1" u="sng" dirty="0">
                <a:latin typeface="Calibri" pitchFamily="34" charset="0"/>
                <a:ea typeface="Calibri" pitchFamily="34" charset="0"/>
                <a:cs typeface="Calibri" pitchFamily="34" charset="0"/>
              </a:rPr>
              <a:t>Enroll Fulltime</a:t>
            </a:r>
            <a:r>
              <a:rPr lang="en-US" altLang="en-US" sz="1650" dirty="0">
                <a:latin typeface="Calibri" pitchFamily="34" charset="0"/>
                <a:ea typeface="Calibri" pitchFamily="34" charset="0"/>
                <a:cs typeface="Calibri" pitchFamily="34" charset="0"/>
              </a:rPr>
              <a:t> during the academic year at the school listed on your I-20 or DS-2019.  </a:t>
            </a:r>
            <a:r>
              <a:rPr lang="en-US" altLang="en-US" sz="1650" dirty="0">
                <a:solidFill>
                  <a:schemeClr val="accent2"/>
                </a:solidFill>
                <a:latin typeface="Calibri" pitchFamily="34" charset="0"/>
                <a:ea typeface="Calibri" pitchFamily="34" charset="0"/>
                <a:cs typeface="Calibri" pitchFamily="34" charset="0"/>
              </a:rPr>
              <a:t>Obtain OISS authorization </a:t>
            </a:r>
            <a:r>
              <a:rPr lang="en-US" altLang="en-US" sz="1650" b="1" i="1" dirty="0">
                <a:solidFill>
                  <a:schemeClr val="accent2"/>
                </a:solidFill>
                <a:latin typeface="Calibri" pitchFamily="34" charset="0"/>
                <a:ea typeface="Calibri" pitchFamily="34" charset="0"/>
                <a:cs typeface="Calibri" pitchFamily="34" charset="0"/>
              </a:rPr>
              <a:t>before</a:t>
            </a:r>
            <a:r>
              <a:rPr lang="en-US" altLang="en-US" sz="1650" dirty="0">
                <a:solidFill>
                  <a:schemeClr val="accent2"/>
                </a:solidFill>
                <a:latin typeface="Calibri" pitchFamily="34" charset="0"/>
                <a:ea typeface="Calibri" pitchFamily="34" charset="0"/>
                <a:cs typeface="Calibri" pitchFamily="34" charset="0"/>
              </a:rPr>
              <a:t> reducing your course load.</a:t>
            </a:r>
          </a:p>
          <a:p>
            <a:pPr eaLnBrk="1" hangingPunct="1">
              <a:buClr>
                <a:schemeClr val="accent3">
                  <a:lumMod val="50000"/>
                </a:schemeClr>
              </a:buClr>
            </a:pPr>
            <a:r>
              <a:rPr lang="en-US" altLang="en-US" sz="1650" dirty="0">
                <a:latin typeface="Calibri" pitchFamily="34" charset="0"/>
                <a:ea typeface="Calibri" pitchFamily="34" charset="0"/>
                <a:cs typeface="Calibri" pitchFamily="34" charset="0"/>
              </a:rPr>
              <a:t>Keep your </a:t>
            </a:r>
            <a:r>
              <a:rPr lang="en-US" altLang="en-US" sz="1650" b="1" u="sng" dirty="0">
                <a:latin typeface="Calibri" pitchFamily="34" charset="0"/>
                <a:ea typeface="Calibri" pitchFamily="34" charset="0"/>
                <a:cs typeface="Calibri" pitchFamily="34" charset="0"/>
              </a:rPr>
              <a:t>I-20 or DS-2019 valid and extend</a:t>
            </a:r>
            <a:r>
              <a:rPr lang="en-US" altLang="en-US" sz="1650" dirty="0">
                <a:latin typeface="Calibri" pitchFamily="34" charset="0"/>
                <a:ea typeface="Calibri" pitchFamily="34" charset="0"/>
                <a:cs typeface="Calibri" pitchFamily="34" charset="0"/>
              </a:rPr>
              <a:t> it with OISS </a:t>
            </a:r>
            <a:r>
              <a:rPr lang="en-US" altLang="en-US" sz="1650" b="1" i="1" dirty="0">
                <a:latin typeface="Calibri" pitchFamily="34" charset="0"/>
                <a:ea typeface="Calibri" pitchFamily="34" charset="0"/>
                <a:cs typeface="Calibri" pitchFamily="34" charset="0"/>
              </a:rPr>
              <a:t>before</a:t>
            </a:r>
            <a:r>
              <a:rPr lang="en-US" altLang="en-US" sz="1650" dirty="0">
                <a:latin typeface="Calibri" pitchFamily="34" charset="0"/>
                <a:ea typeface="Calibri" pitchFamily="34" charset="0"/>
                <a:cs typeface="Calibri" pitchFamily="34" charset="0"/>
              </a:rPr>
              <a:t> it expires.</a:t>
            </a:r>
          </a:p>
          <a:p>
            <a:pPr eaLnBrk="1" hangingPunct="1">
              <a:buClr>
                <a:schemeClr val="accent3">
                  <a:lumMod val="50000"/>
                </a:schemeClr>
              </a:buClr>
            </a:pPr>
            <a:r>
              <a:rPr lang="en-US" altLang="en-US" sz="1650" b="1" u="sng" dirty="0">
                <a:latin typeface="Calibri" pitchFamily="34" charset="0"/>
                <a:ea typeface="Calibri" pitchFamily="34" charset="0"/>
                <a:cs typeface="Calibri" pitchFamily="34" charset="0"/>
              </a:rPr>
              <a:t>Renew your Passport</a:t>
            </a:r>
            <a:r>
              <a:rPr lang="en-US" altLang="en-US" sz="1650" dirty="0">
                <a:latin typeface="Calibri" pitchFamily="34" charset="0"/>
                <a:ea typeface="Calibri" pitchFamily="34" charset="0"/>
                <a:cs typeface="Calibri" pitchFamily="34" charset="0"/>
              </a:rPr>
              <a:t> with your home country consulate </a:t>
            </a:r>
            <a:r>
              <a:rPr lang="en-US" altLang="en-US" sz="1650" b="1" i="1" dirty="0">
                <a:latin typeface="Calibri" pitchFamily="34" charset="0"/>
                <a:ea typeface="Calibri" pitchFamily="34" charset="0"/>
                <a:cs typeface="Calibri" pitchFamily="34" charset="0"/>
              </a:rPr>
              <a:t>before</a:t>
            </a:r>
            <a:r>
              <a:rPr lang="en-US" altLang="en-US" sz="1650" dirty="0">
                <a:latin typeface="Calibri" pitchFamily="34" charset="0"/>
                <a:ea typeface="Calibri" pitchFamily="34" charset="0"/>
                <a:cs typeface="Calibri" pitchFamily="34" charset="0"/>
              </a:rPr>
              <a:t> it expires.</a:t>
            </a:r>
          </a:p>
          <a:p>
            <a:pPr eaLnBrk="1" hangingPunct="1">
              <a:buClr>
                <a:schemeClr val="accent3">
                  <a:lumMod val="50000"/>
                </a:schemeClr>
              </a:buClr>
            </a:pPr>
            <a:r>
              <a:rPr lang="en-US" altLang="en-US" sz="1650" b="1" u="sng" dirty="0">
                <a:latin typeface="Calibri" pitchFamily="34" charset="0"/>
                <a:ea typeface="Calibri" pitchFamily="34" charset="0"/>
                <a:cs typeface="Calibri" pitchFamily="34" charset="0"/>
              </a:rPr>
              <a:t>Work only as authorized</a:t>
            </a:r>
            <a:r>
              <a:rPr lang="en-US" altLang="en-US" sz="1650" dirty="0">
                <a:latin typeface="Calibri" pitchFamily="34" charset="0"/>
                <a:ea typeface="Calibri" pitchFamily="34" charset="0"/>
                <a:cs typeface="Calibri" pitchFamily="34" charset="0"/>
              </a:rPr>
              <a:t>.</a:t>
            </a:r>
          </a:p>
          <a:p>
            <a:pPr eaLnBrk="1" hangingPunct="1">
              <a:buClr>
                <a:schemeClr val="accent3">
                  <a:lumMod val="50000"/>
                </a:schemeClr>
              </a:buClr>
            </a:pPr>
            <a:r>
              <a:rPr lang="en-US" altLang="en-US" sz="1650" b="1" u="sng" dirty="0">
                <a:latin typeface="Calibri" pitchFamily="34" charset="0"/>
                <a:ea typeface="Calibri" pitchFamily="34" charset="0"/>
                <a:cs typeface="Calibri" pitchFamily="34" charset="0"/>
              </a:rPr>
              <a:t>Abide by the law</a:t>
            </a:r>
            <a:r>
              <a:rPr lang="en-US" altLang="en-US" sz="1650" dirty="0">
                <a:latin typeface="Calibri" pitchFamily="34" charset="0"/>
                <a:ea typeface="Calibri" pitchFamily="34" charset="0"/>
                <a:cs typeface="Calibri" pitchFamily="34" charset="0"/>
              </a:rPr>
              <a:t>. Conviction of a crime that leads to UOR disciplinary action could jeopardize your status.</a:t>
            </a:r>
          </a:p>
          <a:p>
            <a:pPr eaLnBrk="1" hangingPunct="1">
              <a:buClr>
                <a:schemeClr val="accent3">
                  <a:lumMod val="50000"/>
                </a:schemeClr>
              </a:buClr>
            </a:pPr>
            <a:r>
              <a:rPr lang="en-US" altLang="en-US" sz="1650" b="1" u="sng" dirty="0">
                <a:latin typeface="Calibri" pitchFamily="34" charset="0"/>
                <a:ea typeface="Calibri" pitchFamily="34" charset="0"/>
                <a:cs typeface="Calibri" pitchFamily="34" charset="0"/>
              </a:rPr>
              <a:t>Depart the U.S. within your grace period</a:t>
            </a:r>
            <a:r>
              <a:rPr lang="en-US" altLang="en-US" sz="1650" dirty="0">
                <a:latin typeface="Calibri" pitchFamily="34" charset="0"/>
                <a:ea typeface="Calibri" pitchFamily="34" charset="0"/>
                <a:cs typeface="Calibri" pitchFamily="34" charset="0"/>
              </a:rPr>
              <a:t>.</a:t>
            </a:r>
          </a:p>
        </p:txBody>
      </p:sp>
      <p:pic>
        <p:nvPicPr>
          <p:cNvPr id="7" name="Picture 2">
            <a:extLst>
              <a:ext uri="{FF2B5EF4-FFF2-40B4-BE49-F238E27FC236}">
                <a16:creationId xmlns:a16="http://schemas.microsoft.com/office/drawing/2014/main" id="{86F04240-5BC6-7F4F-84DB-A8322951FDC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828800" y="3048000"/>
            <a:ext cx="2574925" cy="2059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776878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hangingPunct="1"/>
            <a:r>
              <a:rPr lang="en-US" altLang="en-US" dirty="0">
                <a:solidFill>
                  <a:schemeClr val="tx1"/>
                </a:solidFill>
              </a:rPr>
              <a:t>SEVIS </a:t>
            </a:r>
          </a:p>
        </p:txBody>
      </p:sp>
      <p:sp>
        <p:nvSpPr>
          <p:cNvPr id="9219" name="Rectangle 3"/>
          <p:cNvSpPr>
            <a:spLocks noGrp="1" noChangeArrowheads="1"/>
          </p:cNvSpPr>
          <p:nvPr>
            <p:ph sz="half" idx="1"/>
          </p:nvPr>
        </p:nvSpPr>
        <p:spPr/>
        <p:txBody>
          <a:bodyPr>
            <a:normAutofit/>
          </a:bodyPr>
          <a:lstStyle/>
          <a:p>
            <a:pPr marL="0" indent="0">
              <a:spcAft>
                <a:spcPct val="50000"/>
              </a:spcAft>
              <a:buClr>
                <a:schemeClr val="accent3">
                  <a:lumMod val="50000"/>
                </a:schemeClr>
              </a:buClr>
              <a:buNone/>
            </a:pPr>
            <a:r>
              <a:rPr lang="en-US" altLang="en-US" sz="1800" b="1" dirty="0">
                <a:latin typeface="Calibri" pitchFamily="34" charset="0"/>
                <a:ea typeface="Calibri" pitchFamily="34" charset="0"/>
                <a:cs typeface="Calibri" pitchFamily="34" charset="0"/>
              </a:rPr>
              <a:t>The Student Exchange Visitor Information System (SEVIS) is a secure internet-based system, run by the U.S. Department of Homeland Security (DHS).</a:t>
            </a:r>
          </a:p>
          <a:p>
            <a:pPr marL="0" indent="0">
              <a:spcBef>
                <a:spcPct val="0"/>
              </a:spcBef>
              <a:buClr>
                <a:schemeClr val="accent3">
                  <a:lumMod val="50000"/>
                </a:schemeClr>
              </a:buClr>
              <a:buNone/>
            </a:pPr>
            <a:r>
              <a:rPr lang="en-US" altLang="en-US" sz="1800" dirty="0">
                <a:latin typeface="Calibri" pitchFamily="34" charset="0"/>
                <a:ea typeface="Calibri" pitchFamily="34" charset="0"/>
                <a:cs typeface="Calibri" pitchFamily="34" charset="0"/>
              </a:rPr>
              <a:t>SEVIS allows schools to:</a:t>
            </a:r>
          </a:p>
          <a:p>
            <a:pPr lvl="1" eaLnBrk="1" hangingPunct="1">
              <a:spcBef>
                <a:spcPct val="0"/>
              </a:spcBef>
              <a:buClr>
                <a:schemeClr val="accent3">
                  <a:lumMod val="50000"/>
                </a:schemeClr>
              </a:buClr>
              <a:buFont typeface="Wingdings" pitchFamily="2" charset="2"/>
              <a:buChar char="§"/>
            </a:pPr>
            <a:r>
              <a:rPr lang="en-US" altLang="en-US" sz="1800" dirty="0">
                <a:latin typeface="Calibri" pitchFamily="34" charset="0"/>
                <a:ea typeface="Calibri" pitchFamily="34" charset="0"/>
                <a:cs typeface="Calibri" pitchFamily="34" charset="0"/>
              </a:rPr>
              <a:t>Provide certain authorizations to students.</a:t>
            </a:r>
          </a:p>
          <a:p>
            <a:pPr lvl="1" eaLnBrk="1" hangingPunct="1">
              <a:spcBef>
                <a:spcPct val="0"/>
              </a:spcBef>
              <a:buClr>
                <a:schemeClr val="accent3">
                  <a:lumMod val="50000"/>
                </a:schemeClr>
              </a:buClr>
              <a:buFont typeface="Wingdings" pitchFamily="2" charset="2"/>
              <a:buChar char="§"/>
            </a:pPr>
            <a:r>
              <a:rPr lang="en-US" altLang="en-US" sz="1800" dirty="0">
                <a:latin typeface="Calibri" pitchFamily="34" charset="0"/>
                <a:ea typeface="Calibri" pitchFamily="34" charset="0"/>
                <a:cs typeface="Calibri" pitchFamily="34" charset="0"/>
              </a:rPr>
              <a:t>Convey required information to the U.S. federal government.</a:t>
            </a:r>
          </a:p>
          <a:p>
            <a:pPr lvl="1" eaLnBrk="1" hangingPunct="1">
              <a:spcBef>
                <a:spcPct val="0"/>
              </a:spcBef>
              <a:buClr>
                <a:schemeClr val="accent3">
                  <a:lumMod val="50000"/>
                </a:schemeClr>
              </a:buClr>
              <a:buFont typeface="Wingdings" pitchFamily="2" charset="2"/>
              <a:buChar char="§"/>
            </a:pPr>
            <a:r>
              <a:rPr lang="en-US" altLang="en-US" sz="1800" dirty="0">
                <a:latin typeface="Calibri" pitchFamily="34" charset="0"/>
                <a:ea typeface="Calibri" pitchFamily="34" charset="0"/>
                <a:cs typeface="Calibri" pitchFamily="34" charset="0"/>
              </a:rPr>
              <a:t>Parts of SEVIS information can be seen by U.S. Embassies and Consulates, the school you are attending, and other U.S. federal agencies. </a:t>
            </a:r>
          </a:p>
        </p:txBody>
      </p:sp>
      <p:pic>
        <p:nvPicPr>
          <p:cNvPr id="7" name="Picture 2">
            <a:extLst>
              <a:ext uri="{FF2B5EF4-FFF2-40B4-BE49-F238E27FC236}">
                <a16:creationId xmlns:a16="http://schemas.microsoft.com/office/drawing/2014/main" id="{4F3B81E9-955D-9844-8FF7-C991174B60F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858000" y="2514600"/>
            <a:ext cx="3866188" cy="177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Wood Type">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{E5E37AB3-124D-0841-B2E0-4A4EAD911659}tf10001070</Template>
  <TotalTime>72601</TotalTime>
  <Words>2939</Words>
  <Application>Microsoft Macintosh PowerPoint</Application>
  <PresentationFormat>Widescreen</PresentationFormat>
  <Paragraphs>311</Paragraphs>
  <Slides>42</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42</vt:i4>
      </vt:variant>
    </vt:vector>
  </HeadingPairs>
  <TitlesOfParts>
    <vt:vector size="53" baseType="lpstr">
      <vt:lpstr>Arial</vt:lpstr>
      <vt:lpstr>Arial Black</vt:lpstr>
      <vt:lpstr>Calibri</vt:lpstr>
      <vt:lpstr>Helvetica</vt:lpstr>
      <vt:lpstr>Rockwell</vt:lpstr>
      <vt:lpstr>Rockwell Extra Bold</vt:lpstr>
      <vt:lpstr>Times</vt:lpstr>
      <vt:lpstr>Times New Roman</vt:lpstr>
      <vt:lpstr>Verdana</vt:lpstr>
      <vt:lpstr>Wingdings</vt:lpstr>
      <vt:lpstr>Wood Type</vt:lpstr>
      <vt:lpstr> Office of International Students &amp; Scholars (OISS) Orientation </vt:lpstr>
      <vt:lpstr>Purpose of Presentation</vt:lpstr>
      <vt:lpstr> Introductions – OISS Team</vt:lpstr>
      <vt:lpstr>The Role of OISS</vt:lpstr>
      <vt:lpstr>How to Engage </vt:lpstr>
      <vt:lpstr>Maintaining Records</vt:lpstr>
      <vt:lpstr>PowerPoint Presentation</vt:lpstr>
      <vt:lpstr>Maintain Your Student Status</vt:lpstr>
      <vt:lpstr>SEVIS </vt:lpstr>
      <vt:lpstr>Report Your Address</vt:lpstr>
      <vt:lpstr>Study Abroad &amp; F-1 Status</vt:lpstr>
      <vt:lpstr>Reducing Your Course Load </vt:lpstr>
      <vt:lpstr>Acceptable reasons for reducing your course load: </vt:lpstr>
      <vt:lpstr>Documents</vt:lpstr>
      <vt:lpstr>Social Security Numbers</vt:lpstr>
      <vt:lpstr>Visa</vt:lpstr>
      <vt:lpstr>Passport</vt:lpstr>
      <vt:lpstr>I-20</vt:lpstr>
      <vt:lpstr>DS-2019</vt:lpstr>
      <vt:lpstr>I-94 Card (arrival/departure record)</vt:lpstr>
      <vt:lpstr>I-94 Card (land vs. air/sea)</vt:lpstr>
      <vt:lpstr>Travel Endorsement</vt:lpstr>
      <vt:lpstr>Keep originals of all of your documents! </vt:lpstr>
      <vt:lpstr>Employment</vt:lpstr>
      <vt:lpstr>On-Campus</vt:lpstr>
      <vt:lpstr>Off-Campus </vt:lpstr>
      <vt:lpstr>Practical Training</vt:lpstr>
      <vt:lpstr>Volunteer &amp; Unpaid Internships</vt:lpstr>
      <vt:lpstr>Best Practices</vt:lpstr>
      <vt:lpstr>Applying for OPT</vt:lpstr>
      <vt:lpstr>PowerPoint Presentation</vt:lpstr>
      <vt:lpstr>PowerPoint Presentation</vt:lpstr>
      <vt:lpstr>Applying for STEM OPT Extension</vt:lpstr>
      <vt:lpstr>OPT – Submit &amp; Find Work</vt:lpstr>
      <vt:lpstr>Additional Information</vt:lpstr>
      <vt:lpstr>Grace Periods</vt:lpstr>
      <vt:lpstr>Tips For Your Travel:</vt:lpstr>
      <vt:lpstr>Dependents</vt:lpstr>
      <vt:lpstr>Dependents</vt:lpstr>
      <vt:lpstr>Transfer Out Regulations</vt:lpstr>
      <vt:lpstr>For More F &amp; J Visa Information  </vt:lpstr>
      <vt:lpstr>Welcome to the  U of R!</vt:lpstr>
    </vt:vector>
  </TitlesOfParts>
  <Company>뿿짠뿿쥀Ց郐Ȱ珬뿿��</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hamlett</dc:creator>
  <cp:lastModifiedBy>Wooster, Lauren</cp:lastModifiedBy>
  <cp:revision>477</cp:revision>
  <cp:lastPrinted>2012-08-14T15:57:29Z</cp:lastPrinted>
  <dcterms:created xsi:type="dcterms:W3CDTF">2005-01-25T20:45:24Z</dcterms:created>
  <dcterms:modified xsi:type="dcterms:W3CDTF">2021-02-19T19:09:06Z</dcterms:modified>
</cp:coreProperties>
</file>