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77" r:id="rId4"/>
    <p:sldId id="281" r:id="rId5"/>
    <p:sldId id="294" r:id="rId6"/>
    <p:sldId id="297" r:id="rId7"/>
    <p:sldId id="282" r:id="rId8"/>
    <p:sldId id="286" r:id="rId9"/>
    <p:sldId id="289" r:id="rId10"/>
    <p:sldId id="292" r:id="rId11"/>
    <p:sldId id="290" r:id="rId12"/>
    <p:sldId id="291" r:id="rId13"/>
    <p:sldId id="293" r:id="rId14"/>
    <p:sldId id="280" r:id="rId15"/>
    <p:sldId id="283" r:id="rId16"/>
    <p:sldId id="298" r:id="rId17"/>
    <p:sldId id="299" r:id="rId18"/>
    <p:sldId id="300" r:id="rId19"/>
    <p:sldId id="279" r:id="rId20"/>
    <p:sldId id="301" r:id="rId21"/>
    <p:sldId id="27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5" autoAdjust="0"/>
    <p:restoredTop sz="86722" autoAdjust="0"/>
  </p:normalViewPr>
  <p:slideViewPr>
    <p:cSldViewPr snapToGrid="0">
      <p:cViewPr varScale="1">
        <p:scale>
          <a:sx n="96" d="100"/>
          <a:sy n="96" d="100"/>
        </p:scale>
        <p:origin x="-6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1B4C9-54A6-4D8D-8B99-C147480F10DD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A4AD3-9038-4A16-BBFE-73F23AE10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24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http://cacm.acm.org/blogs/blog-cacm/169199-data-science-workflow-overview-and-challenges/fulltext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656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43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495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http://cacm.acm.org/blogs/blog-cacm/169199-data-science-workflow-overview-and-challenges/fulltext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015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16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66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64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086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http://cacm.acm.org/blogs/blog-cacm/169199-data-science-workflow-overview-and-challenges/fulltext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593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262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http://cacm.acm.org/blogs/blog-cacm/169199-data-science-workflow-overview-and-challenges/fulltext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78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http://cacm.acm.org/blogs/blog-cacm/169199-data-science-workflow-overview-and-challenges/fulltext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1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http://www.fns.usda.gov/snap/retailerlocator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60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https://data.cityofchicago.org/Public-Safety/Crimes-2001-to-present/ijzp-q8t2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4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10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27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38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10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4AD3-9038-4A16-BBFE-73F23AE106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6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B090-AF7A-48CD-A106-E333296844F5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A400-4730-4A99-9AEB-CE1B0CCBB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620982"/>
            <a:ext cx="11000509" cy="19794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Social Media, Crime Prediction,</a:t>
            </a:r>
            <a:b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 GIS, and Enhanced NLP Text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Anthony </a:t>
            </a:r>
            <a:r>
              <a:rPr lang="en-US" dirty="0" err="1" smtClean="0"/>
              <a:t>Corso</a:t>
            </a:r>
            <a:endParaRPr lang="en-US" dirty="0"/>
          </a:p>
          <a:p>
            <a:r>
              <a:rPr lang="en-US" dirty="0" smtClean="0"/>
              <a:t>Claremont Graduate University</a:t>
            </a:r>
          </a:p>
          <a:p>
            <a:r>
              <a:rPr lang="en-US" dirty="0" smtClean="0"/>
              <a:t>Center for Information Systems and Technology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404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Clean 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09600" y="1454730"/>
            <a:ext cx="10972800" cy="665015"/>
          </a:xfrm>
        </p:spPr>
        <p:txBody>
          <a:bodyPr/>
          <a:lstStyle/>
          <a:p>
            <a:r>
              <a:rPr lang="en-US" dirty="0" smtClean="0"/>
              <a:t>Tweet Preprocessing— Unit of Measure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67739" y="4572000"/>
            <a:ext cx="209715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784764"/>
            <a:ext cx="10972800" cy="2521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Clean 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09600" y="1454731"/>
            <a:ext cx="10972800" cy="749122"/>
          </a:xfrm>
        </p:spPr>
        <p:txBody>
          <a:bodyPr/>
          <a:lstStyle/>
          <a:p>
            <a:r>
              <a:rPr lang="en-US" dirty="0" smtClean="0"/>
              <a:t>Tweet Preprocessing— Text Analysis with GATE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67739" y="4572000"/>
            <a:ext cx="209715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03852"/>
            <a:ext cx="10972800" cy="4105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Clean 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09600" y="1454731"/>
            <a:ext cx="10972800" cy="678870"/>
          </a:xfrm>
        </p:spPr>
        <p:txBody>
          <a:bodyPr/>
          <a:lstStyle/>
          <a:p>
            <a:r>
              <a:rPr lang="en-US" dirty="0" smtClean="0"/>
              <a:t>Additional NLP Text Analysis with NLP Enhancements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67739" y="4572000"/>
            <a:ext cx="209715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95389"/>
            <a:ext cx="10972799" cy="41331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Clean </a:t>
            </a:r>
            <a:r>
              <a:rPr lang="en-US" dirty="0">
                <a:latin typeface="Arial Black" panose="020B0A04020102020204" pitchFamily="34" charset="0"/>
              </a:rPr>
              <a:t>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09600" y="1440875"/>
            <a:ext cx="10972800" cy="725537"/>
          </a:xfrm>
        </p:spPr>
        <p:txBody>
          <a:bodyPr/>
          <a:lstStyle/>
          <a:p>
            <a:r>
              <a:rPr lang="en-US" dirty="0" smtClean="0"/>
              <a:t>Resultant Output— NLP Geo-Tagged Tweets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67739" y="4572000"/>
            <a:ext cx="209715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173140"/>
            <a:ext cx="10972800" cy="17118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394771"/>
            <a:ext cx="10972800" cy="21001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Data Science </a:t>
            </a:r>
            <a:r>
              <a:rPr lang="en-US" dirty="0" smtClean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Workflow Analysis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Users\Home\Desktop\AMCIS_2015\rp-ana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2125596"/>
            <a:ext cx="10972799" cy="3942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Analysis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3592" y="2299114"/>
            <a:ext cx="11436563" cy="2855920"/>
            <a:chOff x="353592" y="2299114"/>
            <a:chExt cx="11436563" cy="285592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592" y="2299114"/>
              <a:ext cx="3903596" cy="28559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5538" y="2299114"/>
              <a:ext cx="3474617" cy="28559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2691" y="2299114"/>
              <a:ext cx="3646331" cy="28559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84318" y="5295262"/>
            <a:ext cx="1150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 </a:t>
            </a:r>
            <a:r>
              <a:rPr lang="en-US" b="1" dirty="0" smtClean="0"/>
              <a:t>            Tweets				Crime				SNAP Retailers</a:t>
            </a:r>
            <a:endParaRPr lang="en-US" b="1" dirty="0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609600" y="1468586"/>
            <a:ext cx="10972800" cy="927514"/>
          </a:xfrm>
        </p:spPr>
        <p:txBody>
          <a:bodyPr/>
          <a:lstStyle/>
          <a:p>
            <a:r>
              <a:rPr lang="en-US" dirty="0" smtClean="0"/>
              <a:t>GIS Data Layers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68586"/>
            <a:ext cx="10972800" cy="720436"/>
          </a:xfrm>
        </p:spPr>
        <p:txBody>
          <a:bodyPr/>
          <a:lstStyle/>
          <a:p>
            <a:r>
              <a:rPr lang="en-US" dirty="0" smtClean="0"/>
              <a:t>Just Points!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1" r="603" b="2435"/>
          <a:stretch/>
        </p:blipFill>
        <p:spPr>
          <a:xfrm>
            <a:off x="6677882" y="2245794"/>
            <a:ext cx="4641273" cy="4169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52" t="5698" r="-294" b="13851"/>
          <a:stretch/>
        </p:blipFill>
        <p:spPr>
          <a:xfrm>
            <a:off x="858990" y="2245794"/>
            <a:ext cx="4641273" cy="4169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68585"/>
            <a:ext cx="10972800" cy="734291"/>
          </a:xfrm>
        </p:spPr>
        <p:txBody>
          <a:bodyPr/>
          <a:lstStyle/>
          <a:p>
            <a:r>
              <a:rPr lang="en-US" dirty="0" smtClean="0"/>
              <a:t>NLP Geo-Tagged Tweets, Crime, and SNAP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945" y="2259214"/>
            <a:ext cx="7800109" cy="4192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68586"/>
            <a:ext cx="10972800" cy="665018"/>
          </a:xfrm>
        </p:spPr>
        <p:txBody>
          <a:bodyPr/>
          <a:lstStyle/>
          <a:p>
            <a:r>
              <a:rPr lang="en-US" dirty="0" smtClean="0"/>
              <a:t>Hot Spot Analysis - NLP Geo-Tagged Tweets, Crime, and SNAP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2447" y="2410690"/>
            <a:ext cx="6547105" cy="39911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Data Science </a:t>
            </a:r>
            <a:r>
              <a:rPr lang="en-US" dirty="0" smtClean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Workflow Reflection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098" name="Picture 2" descr="C:\Users\Home\Desktop\AMCIS_2015\rp-reflec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798" r="636"/>
          <a:stretch/>
        </p:blipFill>
        <p:spPr bwMode="auto">
          <a:xfrm>
            <a:off x="3477491" y="1925782"/>
            <a:ext cx="5237018" cy="43087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73" b="98864" l="298" r="97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41" y="1690687"/>
            <a:ext cx="11253093" cy="491694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0484" y="365124"/>
            <a:ext cx="10961916" cy="13255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GIS Social Media Crime Prediction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98" y="5524792"/>
            <a:ext cx="1095528" cy="895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95610" y="5155460"/>
            <a:ext cx="202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Colleges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0440" y="1811390"/>
            <a:ext cx="972274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Seattle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5181" y="3022964"/>
            <a:ext cx="1113789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Salt Lake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2714" y="4555295"/>
            <a:ext cx="128451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San Diego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10943" y="4473276"/>
            <a:ext cx="128451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Dallas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32915" y="3749048"/>
            <a:ext cx="1654628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New Madrid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17971" y="2922936"/>
            <a:ext cx="128451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Chicago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36424" y="2622854"/>
            <a:ext cx="128451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Boston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95458" y="5124682"/>
            <a:ext cx="176023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New Orleans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242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Explore Alternatives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8585"/>
            <a:ext cx="10972800" cy="4525963"/>
          </a:xfrm>
        </p:spPr>
        <p:txBody>
          <a:bodyPr/>
          <a:lstStyle/>
          <a:p>
            <a:r>
              <a:rPr lang="en-US" dirty="0" smtClean="0"/>
              <a:t>Iterate</a:t>
            </a:r>
          </a:p>
          <a:p>
            <a:endParaRPr lang="en-US" dirty="0" smtClean="0"/>
          </a:p>
          <a:p>
            <a:r>
              <a:rPr lang="en-US" dirty="0" smtClean="0"/>
              <a:t>Next Steps…</a:t>
            </a:r>
          </a:p>
          <a:p>
            <a:endParaRPr lang="en-US" dirty="0" smtClean="0"/>
          </a:p>
          <a:p>
            <a:r>
              <a:rPr lang="en-US" dirty="0" smtClean="0"/>
              <a:t>Findings…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Data Science </a:t>
            </a:r>
            <a:r>
              <a:rPr lang="en-US" dirty="0" smtClean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Workflow Dissemination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122" name="Picture 2" descr="C:\Users\Home\Desktop\AMCIS_2015\rp-di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01920" y="1905216"/>
            <a:ext cx="5988160" cy="4551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Questions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4855" y="1856508"/>
            <a:ext cx="7122290" cy="4689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2735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Data Science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203"/>
            <a:ext cx="3020291" cy="4479925"/>
          </a:xfrm>
        </p:spPr>
        <p:txBody>
          <a:bodyPr/>
          <a:lstStyle/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Dissemination</a:t>
            </a:r>
            <a:endParaRPr lang="en-US" dirty="0"/>
          </a:p>
        </p:txBody>
      </p:sp>
      <p:pic>
        <p:nvPicPr>
          <p:cNvPr id="1026" name="Picture 2" descr="C:\Users\Home\Desktop\AMCIS_2015\rp-ov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27423" y="1695377"/>
            <a:ext cx="7685704" cy="4650007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Data Science </a:t>
            </a:r>
            <a:r>
              <a:rPr lang="en-US" dirty="0" smtClean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Workflow Preparation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051" name="Picture 3" descr="C:\Users\Home\Desktop\AMCIS_2015\rp-pr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46" y="1825712"/>
            <a:ext cx="4981864" cy="3586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053" name="Group 2052"/>
          <p:cNvGrpSpPr/>
          <p:nvPr/>
        </p:nvGrpSpPr>
        <p:grpSpPr>
          <a:xfrm>
            <a:off x="6188399" y="1557857"/>
            <a:ext cx="5765184" cy="4618713"/>
            <a:chOff x="6188399" y="1557857"/>
            <a:chExt cx="5765184" cy="4618713"/>
          </a:xfrm>
        </p:grpSpPr>
        <p:grpSp>
          <p:nvGrpSpPr>
            <p:cNvPr id="2052" name="Group 2051"/>
            <p:cNvGrpSpPr/>
            <p:nvPr/>
          </p:nvGrpSpPr>
          <p:grpSpPr>
            <a:xfrm>
              <a:off x="6188399" y="1557857"/>
              <a:ext cx="5765184" cy="4618713"/>
              <a:chOff x="6243819" y="1502437"/>
              <a:chExt cx="5765184" cy="461871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243819" y="1502437"/>
                <a:ext cx="2207450" cy="1332932"/>
                <a:chOff x="6243819" y="1502436"/>
                <a:chExt cx="2207450" cy="1785237"/>
              </a:xfrm>
            </p:grpSpPr>
            <p:sp>
              <p:nvSpPr>
                <p:cNvPr id="7" name="Cloud 6"/>
                <p:cNvSpPr/>
                <p:nvPr/>
              </p:nvSpPr>
              <p:spPr>
                <a:xfrm>
                  <a:off x="6245599" y="1502436"/>
                  <a:ext cx="2188308" cy="1785237"/>
                </a:xfrm>
                <a:prstGeom prst="cloud">
                  <a:avLst/>
                </a:prstGeom>
                <a:solidFill>
                  <a:srgbClr val="39A1C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243819" y="2115342"/>
                  <a:ext cx="2207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Social Media Corpus</a:t>
                  </a:r>
                </a:p>
              </p:txBody>
            </p:sp>
          </p:grpSp>
          <p:grpSp>
            <p:nvGrpSpPr>
              <p:cNvPr id="2048" name="Group 2047"/>
              <p:cNvGrpSpPr/>
              <p:nvPr/>
            </p:nvGrpSpPr>
            <p:grpSpPr>
              <a:xfrm>
                <a:off x="8716991" y="1538115"/>
                <a:ext cx="1354202" cy="1297253"/>
                <a:chOff x="9078580" y="1990420"/>
                <a:chExt cx="1354202" cy="1297253"/>
              </a:xfrm>
            </p:grpSpPr>
            <p:sp>
              <p:nvSpPr>
                <p:cNvPr id="28" name="Cloud 27"/>
                <p:cNvSpPr/>
                <p:nvPr/>
              </p:nvSpPr>
              <p:spPr>
                <a:xfrm>
                  <a:off x="9083561" y="1990420"/>
                  <a:ext cx="1349221" cy="1297253"/>
                </a:xfrm>
                <a:prstGeom prst="cloud">
                  <a:avLst/>
                </a:prstGeom>
                <a:solidFill>
                  <a:srgbClr val="39A1C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078580" y="2395054"/>
                  <a:ext cx="1271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Crime Data</a:t>
                  </a:r>
                </a:p>
              </p:txBody>
            </p:sp>
          </p:grpSp>
          <p:sp>
            <p:nvSpPr>
              <p:cNvPr id="30" name="Cloud 29"/>
              <p:cNvSpPr/>
              <p:nvPr/>
            </p:nvSpPr>
            <p:spPr>
              <a:xfrm>
                <a:off x="10361022" y="1648495"/>
                <a:ext cx="1647981" cy="1186873"/>
              </a:xfrm>
              <a:prstGeom prst="cloud">
                <a:avLst/>
              </a:prstGeom>
              <a:solidFill>
                <a:srgbClr val="39A1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50" name="Group 2049"/>
              <p:cNvGrpSpPr/>
              <p:nvPr/>
            </p:nvGrpSpPr>
            <p:grpSpPr>
              <a:xfrm>
                <a:off x="8480380" y="4534272"/>
                <a:ext cx="1507683" cy="1586878"/>
                <a:chOff x="8480380" y="4534272"/>
                <a:chExt cx="1507683" cy="1586878"/>
              </a:xfrm>
            </p:grpSpPr>
            <p:sp>
              <p:nvSpPr>
                <p:cNvPr id="25" name="Flowchart: Magnetic Disk 24"/>
                <p:cNvSpPr/>
                <p:nvPr/>
              </p:nvSpPr>
              <p:spPr>
                <a:xfrm>
                  <a:off x="8483601" y="4534272"/>
                  <a:ext cx="1504462" cy="1586878"/>
                </a:xfrm>
                <a:prstGeom prst="flowChartMagneticDisk">
                  <a:avLst/>
                </a:prstGeom>
                <a:solidFill>
                  <a:srgbClr val="39A1C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8480380" y="5106535"/>
                  <a:ext cx="15044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ArcGIS Solution</a:t>
                  </a:r>
                </a:p>
              </p:txBody>
            </p:sp>
          </p:grpSp>
          <p:sp>
            <p:nvSpPr>
              <p:cNvPr id="2049" name="Right Brace 2048"/>
              <p:cNvSpPr/>
              <p:nvPr/>
            </p:nvSpPr>
            <p:spPr>
              <a:xfrm rot="5400000">
                <a:off x="8228157" y="1109806"/>
                <a:ext cx="2008907" cy="5247986"/>
              </a:xfrm>
              <a:prstGeom prst="rightBrace">
                <a:avLst>
                  <a:gd name="adj1" fmla="val 34762"/>
                  <a:gd name="adj2" fmla="val 50000"/>
                </a:avLst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485714" y="2005521"/>
              <a:ext cx="13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SNAP 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Acquire 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54731"/>
            <a:ext cx="10972800" cy="651036"/>
          </a:xfrm>
        </p:spPr>
        <p:txBody>
          <a:bodyPr/>
          <a:lstStyle/>
          <a:p>
            <a:r>
              <a:rPr lang="en-US" dirty="0" smtClean="0"/>
              <a:t>SNAP Retailers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38" y="2091911"/>
            <a:ext cx="5585792" cy="446129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90" y="3214253"/>
            <a:ext cx="5259810" cy="31308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Acquire </a:t>
            </a:r>
            <a:r>
              <a:rPr lang="en-US" dirty="0" smtClean="0">
                <a:latin typeface="Arial Black" panose="020B0A04020102020204" pitchFamily="34" charset="0"/>
              </a:rPr>
              <a:t>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54730"/>
            <a:ext cx="10972800" cy="632541"/>
          </a:xfrm>
        </p:spPr>
        <p:txBody>
          <a:bodyPr/>
          <a:lstStyle/>
          <a:p>
            <a:r>
              <a:rPr lang="en-US" dirty="0" smtClean="0"/>
              <a:t>City of Chicago Crime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7" y="2087271"/>
            <a:ext cx="6349262" cy="242931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239" y="3289963"/>
            <a:ext cx="7841161" cy="3034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Acquire 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33014" y="2039329"/>
            <a:ext cx="8766314" cy="4626045"/>
            <a:chOff x="1888434" y="1967947"/>
            <a:chExt cx="8766314" cy="4626045"/>
          </a:xfrm>
        </p:grpSpPr>
        <p:sp>
          <p:nvSpPr>
            <p:cNvPr id="29" name="Cloud 28"/>
            <p:cNvSpPr/>
            <p:nvPr/>
          </p:nvSpPr>
          <p:spPr>
            <a:xfrm>
              <a:off x="1888434" y="1967947"/>
              <a:ext cx="2188308" cy="1785237"/>
            </a:xfrm>
            <a:prstGeom prst="cloud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93588" y="2629146"/>
              <a:ext cx="1914769" cy="320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Social Media Data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4" descr="C:\Users\Home\Desktop\AMCIS_2015\twitter_ap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7126" y="4348264"/>
              <a:ext cx="1299308" cy="1256278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2503896" y="5472302"/>
              <a:ext cx="1640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Twitter API</a:t>
              </a:r>
              <a:endParaRPr lang="en-US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050973" y="3885424"/>
              <a:ext cx="0" cy="39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6742" y="4216024"/>
              <a:ext cx="931741" cy="1487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3666434" y="4943343"/>
              <a:ext cx="4103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lowchart: Magnetic Disk 35"/>
            <p:cNvSpPr/>
            <p:nvPr/>
          </p:nvSpPr>
          <p:spPr>
            <a:xfrm>
              <a:off x="5102511" y="4216024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5239281" y="4348264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5376050" y="4480503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Magnetic Disk 38"/>
            <p:cNvSpPr/>
            <p:nvPr/>
          </p:nvSpPr>
          <p:spPr>
            <a:xfrm>
              <a:off x="5512819" y="4612743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5649588" y="4744983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5786358" y="4877223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5923127" y="5009463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Magnetic Disk 42"/>
            <p:cNvSpPr/>
            <p:nvPr/>
          </p:nvSpPr>
          <p:spPr>
            <a:xfrm>
              <a:off x="6059896" y="5141702"/>
              <a:ext cx="341923" cy="330600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034127" y="5009463"/>
              <a:ext cx="4103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50280" y="5670662"/>
              <a:ext cx="897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Tweets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07665" y="5670662"/>
              <a:ext cx="2051539" cy="30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(8) Twitter Streams</a:t>
              </a:r>
              <a:endParaRPr lang="en-US" b="1" dirty="0"/>
            </a:p>
          </p:txBody>
        </p:sp>
        <p:sp>
          <p:nvSpPr>
            <p:cNvPr id="47" name="Flowchart: Magnetic Disk 46"/>
            <p:cNvSpPr/>
            <p:nvPr/>
          </p:nvSpPr>
          <p:spPr>
            <a:xfrm>
              <a:off x="7837896" y="3951544"/>
              <a:ext cx="1504462" cy="1586878"/>
            </a:xfrm>
            <a:prstGeom prst="flowChartMagneticDisk">
              <a:avLst/>
            </a:prstGeom>
            <a:solidFill>
              <a:srgbClr val="39A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743742" y="4877223"/>
              <a:ext cx="4103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564358" y="5670662"/>
              <a:ext cx="3090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~ (1) billion Tweets collected over (10) months – stored both locally and on AWS</a:t>
              </a:r>
              <a:endParaRPr lang="en-US" b="1" dirty="0"/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609600" y="1454730"/>
            <a:ext cx="10972800" cy="636863"/>
          </a:xfrm>
        </p:spPr>
        <p:txBody>
          <a:bodyPr/>
          <a:lstStyle/>
          <a:p>
            <a:r>
              <a:rPr lang="en-US" dirty="0" smtClean="0"/>
              <a:t>Tweet Corpus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Acquire 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09600" y="1445348"/>
            <a:ext cx="10972800" cy="629000"/>
          </a:xfrm>
        </p:spPr>
        <p:txBody>
          <a:bodyPr>
            <a:normAutofit/>
          </a:bodyPr>
          <a:lstStyle/>
          <a:p>
            <a:r>
              <a:rPr lang="en-US" dirty="0" smtClean="0"/>
              <a:t>Twitter Streaming Parameters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7825" y="2347833"/>
            <a:ext cx="5293340" cy="4017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" name="Rectangle 50"/>
          <p:cNvSpPr/>
          <p:nvPr/>
        </p:nvSpPr>
        <p:spPr>
          <a:xfrm>
            <a:off x="5267739" y="4572000"/>
            <a:ext cx="209715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6043" y="4841253"/>
            <a:ext cx="20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Geographic Area /</a:t>
            </a:r>
          </a:p>
          <a:p>
            <a:r>
              <a:rPr lang="en-US" b="1" dirty="0" smtClean="0"/>
              <a:t>Bounding Box</a:t>
            </a:r>
            <a:endParaRPr lang="en-US" b="1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514600" y="5288514"/>
            <a:ext cx="894522" cy="1888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417" y="3949148"/>
            <a:ext cx="20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Twitter-Specific</a:t>
            </a:r>
          </a:p>
          <a:p>
            <a:r>
              <a:rPr lang="en-US" b="1" dirty="0" smtClean="0"/>
              <a:t>API Information</a:t>
            </a:r>
            <a:endParaRPr lang="en-US" b="1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460087" y="4356652"/>
            <a:ext cx="894522" cy="1888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rPr>
              <a:t>Clean Data</a:t>
            </a:r>
            <a:endParaRPr lang="en-US" dirty="0">
              <a:solidFill>
                <a:schemeClr val="lt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09600" y="1482440"/>
            <a:ext cx="10972800" cy="540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Tweet Preprocessing— Raw 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67739" y="4572000"/>
            <a:ext cx="209715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31980"/>
            <a:ext cx="10972800" cy="4018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246</Words>
  <Application>Microsoft Office PowerPoint</Application>
  <PresentationFormat>Custom</PresentationFormat>
  <Paragraphs>96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Social Media, Crime Prediction,  GIS, and Enhanced NLP Text Analysis</vt:lpstr>
      <vt:lpstr>GIS Social Media Crime Prediction</vt:lpstr>
      <vt:lpstr>Data Science Workflow</vt:lpstr>
      <vt:lpstr>Data Science Workflow Preparation</vt:lpstr>
      <vt:lpstr>Acquire Data</vt:lpstr>
      <vt:lpstr>Acquire Data</vt:lpstr>
      <vt:lpstr>Acquire Data</vt:lpstr>
      <vt:lpstr>Acquire Data</vt:lpstr>
      <vt:lpstr>Clean Data</vt:lpstr>
      <vt:lpstr>Clean Data</vt:lpstr>
      <vt:lpstr>Clean Data</vt:lpstr>
      <vt:lpstr>Clean Data</vt:lpstr>
      <vt:lpstr>Clean Data</vt:lpstr>
      <vt:lpstr>Data Science Workflow Analysis</vt:lpstr>
      <vt:lpstr>Analysis</vt:lpstr>
      <vt:lpstr>Analysis</vt:lpstr>
      <vt:lpstr>Analysis</vt:lpstr>
      <vt:lpstr>Analysis</vt:lpstr>
      <vt:lpstr>Data Science Workflow Reflection</vt:lpstr>
      <vt:lpstr>Explore Alternatives</vt:lpstr>
      <vt:lpstr>Data Science Workflow Dissemination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acorsoPhD</dc:creator>
  <cp:lastModifiedBy>Hilton</cp:lastModifiedBy>
  <cp:revision>58</cp:revision>
  <dcterms:created xsi:type="dcterms:W3CDTF">2015-07-19T03:39:36Z</dcterms:created>
  <dcterms:modified xsi:type="dcterms:W3CDTF">2015-07-30T06:33:50Z</dcterms:modified>
</cp:coreProperties>
</file>