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9" r:id="rId21"/>
    <p:sldId id="293" r:id="rId22"/>
    <p:sldId id="294" r:id="rId23"/>
    <p:sldId id="295" r:id="rId24"/>
    <p:sldId id="300" r:id="rId25"/>
    <p:sldId id="297" r:id="rId26"/>
    <p:sldId id="298" r:id="rId27"/>
    <p:sldId id="256" r:id="rId28"/>
    <p:sldId id="258" r:id="rId29"/>
    <p:sldId id="259" r:id="rId30"/>
    <p:sldId id="261" r:id="rId31"/>
    <p:sldId id="262" r:id="rId32"/>
    <p:sldId id="263" r:id="rId33"/>
    <p:sldId id="267" r:id="rId34"/>
    <p:sldId id="266" r:id="rId35"/>
    <p:sldId id="264" r:id="rId36"/>
    <p:sldId id="268" r:id="rId37"/>
    <p:sldId id="269" r:id="rId38"/>
    <p:sldId id="265" r:id="rId39"/>
    <p:sldId id="270" r:id="rId40"/>
    <p:sldId id="271" r:id="rId41"/>
    <p:sldId id="272" r:id="rId42"/>
    <p:sldId id="273" r:id="rId43"/>
    <p:sldId id="260" r:id="rId4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>
      <p:cViewPr>
        <p:scale>
          <a:sx n="80" d="100"/>
          <a:sy n="80" d="100"/>
        </p:scale>
        <p:origin x="-984" y="-1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C3BDC-0006-42A0-9F72-306776E4407E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C3DA2-8D3A-427D-A271-52546BCB9F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D58F-B70F-4C57-96FD-0CDE2EFED7EA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C1BA-234A-41F2-A623-83C49F4BC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D58F-B70F-4C57-96FD-0CDE2EFED7EA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C1BA-234A-41F2-A623-83C49F4BC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D58F-B70F-4C57-96FD-0CDE2EFED7EA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C1BA-234A-41F2-A623-83C49F4BC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3EF298-1A62-4DCA-AC22-EA998B393C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988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D58F-B70F-4C57-96FD-0CDE2EFED7EA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C1BA-234A-41F2-A623-83C49F4BC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D58F-B70F-4C57-96FD-0CDE2EFED7EA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C1BA-234A-41F2-A623-83C49F4BC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D58F-B70F-4C57-96FD-0CDE2EFED7EA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C1BA-234A-41F2-A623-83C49F4BC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D58F-B70F-4C57-96FD-0CDE2EFED7EA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C1BA-234A-41F2-A623-83C49F4BC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D58F-B70F-4C57-96FD-0CDE2EFED7EA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C1BA-234A-41F2-A623-83C49F4BC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D58F-B70F-4C57-96FD-0CDE2EFED7EA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C1BA-234A-41F2-A623-83C49F4BC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D58F-B70F-4C57-96FD-0CDE2EFED7EA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C1BA-234A-41F2-A623-83C49F4BC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0D58F-B70F-4C57-96FD-0CDE2EFED7EA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6C1BA-234A-41F2-A623-83C49F4BC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0D58F-B70F-4C57-96FD-0CDE2EFED7EA}" type="datetimeFigureOut">
              <a:rPr lang="en-US" smtClean="0"/>
              <a:pPr/>
              <a:t>11/17/2015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6C1BA-234A-41F2-A623-83C49F4BCF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Microsoft_Office_Word_Document2.docx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8"/>
          <p:cNvSpPr txBox="1">
            <a:spLocks noChangeArrowheads="1"/>
          </p:cNvSpPr>
          <p:nvPr/>
        </p:nvSpPr>
        <p:spPr>
          <a:xfrm>
            <a:off x="381000" y="1657350"/>
            <a:ext cx="8382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West Marine’s Transition to a Waterlife Outfitter: The Role of Location Intelligence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5" descr="WM_WhiteLogo_t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78876"/>
            <a:ext cx="3582060" cy="1197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18"/>
          <p:cNvSpPr txBox="1">
            <a:spLocks noChangeArrowheads="1"/>
          </p:cNvSpPr>
          <p:nvPr/>
        </p:nvSpPr>
        <p:spPr>
          <a:xfrm>
            <a:off x="0" y="280035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Dr. Lawrence</a:t>
            </a:r>
            <a:r>
              <a:rPr kumimoji="0" lang="en-US" alt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Joseph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Research Manager</a:t>
            </a:r>
            <a:endParaRPr kumimoji="0" lang="en-US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AutoShape 18"/>
          <p:cNvSpPr txBox="1">
            <a:spLocks noChangeArrowheads="1"/>
          </p:cNvSpPr>
          <p:nvPr/>
        </p:nvSpPr>
        <p:spPr>
          <a:xfrm>
            <a:off x="0" y="424815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GIS Day</a:t>
            </a:r>
            <a:r>
              <a:rPr kumimoji="0" lang="en-US" alt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</a:t>
            </a:r>
            <a:r>
              <a:rPr lang="en-US" alt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November</a:t>
            </a:r>
            <a:r>
              <a:rPr kumimoji="0" lang="en-US" alt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alt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18, 2015 – </a:t>
            </a:r>
            <a:r>
              <a:rPr kumimoji="0" lang="en-US" alt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University of Redlands</a:t>
            </a: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Objectives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Introduce </a:t>
            </a:r>
            <a:r>
              <a:rPr lang="en-US" sz="2000" dirty="0">
                <a:solidFill>
                  <a:schemeClr val="bg1"/>
                </a:solidFill>
              </a:rPr>
              <a:t>a method from medical geography used to study epidemiological </a:t>
            </a:r>
            <a:r>
              <a:rPr lang="en-US" sz="2000" dirty="0" smtClean="0">
                <a:solidFill>
                  <a:schemeClr val="bg1"/>
                </a:solidFill>
              </a:rPr>
              <a:t>waves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Adapt method </a:t>
            </a:r>
            <a:r>
              <a:rPr lang="en-US" sz="2000" dirty="0">
                <a:solidFill>
                  <a:schemeClr val="bg1"/>
                </a:solidFill>
              </a:rPr>
              <a:t>to the study of the diffusion patterns of retail stores over time and </a:t>
            </a:r>
            <a:r>
              <a:rPr lang="en-US" sz="2000" dirty="0" smtClean="0">
                <a:solidFill>
                  <a:schemeClr val="bg1"/>
                </a:solidFill>
              </a:rPr>
              <a:t>space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Apply </a:t>
            </a:r>
            <a:r>
              <a:rPr lang="en-US" sz="2000" dirty="0">
                <a:solidFill>
                  <a:schemeClr val="bg1"/>
                </a:solidFill>
              </a:rPr>
              <a:t>these modified methods to study the spread of Walmart and </a:t>
            </a:r>
            <a:r>
              <a:rPr lang="en-US" sz="2000" dirty="0" smtClean="0">
                <a:solidFill>
                  <a:schemeClr val="bg1"/>
                </a:solidFill>
              </a:rPr>
              <a:t>Target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00985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Method Adapted from Cliff and </a:t>
            </a:r>
            <a:r>
              <a:rPr lang="en-US" sz="3600" dirty="0" err="1" smtClean="0">
                <a:solidFill>
                  <a:schemeClr val="bg1"/>
                </a:solidFill>
              </a:rPr>
              <a:t>Haggett</a:t>
            </a:r>
            <a:r>
              <a:rPr lang="en-US" sz="3600" dirty="0" smtClean="0">
                <a:solidFill>
                  <a:schemeClr val="bg1"/>
                </a:solidFill>
              </a:rPr>
              <a:t> (2006)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59736664"/>
              </p:ext>
            </p:extLst>
          </p:nvPr>
        </p:nvGraphicFramePr>
        <p:xfrm>
          <a:off x="1066800" y="1809750"/>
          <a:ext cx="6977380" cy="213360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023110"/>
                <a:gridCol w="2019935"/>
                <a:gridCol w="2934335"/>
              </a:tblGrid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Coastal Geomorphology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Epidemiological 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(Cliff and Haggett 2006)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Retail 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(Proposed here)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Susceptible (S)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No cases yet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Prospective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No stores yet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Swash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Wave moving up beach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Infected (I)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Cases reported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Deploying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New store growth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Backwash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Wave moving back to sea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Recovered (R)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No more new cases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Saturation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Fewer new stores than previous period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Cannibalization (Re-swash)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More new stores than previous period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90407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Equations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1428751"/>
            <a:ext cx="9687212" cy="8109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199" y="2171700"/>
            <a:ext cx="9787621" cy="81999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971800"/>
            <a:ext cx="10175183" cy="411956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1146435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Idealized </a:t>
            </a:r>
            <a:r>
              <a:rPr lang="en-US" sz="3600" dirty="0" smtClean="0">
                <a:solidFill>
                  <a:schemeClr val="bg1"/>
                </a:solidFill>
              </a:rPr>
              <a:t>Plot </a:t>
            </a:r>
            <a:r>
              <a:rPr lang="en-US" sz="3600" dirty="0">
                <a:solidFill>
                  <a:schemeClr val="bg1"/>
                </a:solidFill>
              </a:rPr>
              <a:t>of a </a:t>
            </a:r>
            <a:r>
              <a:rPr lang="en-US" sz="3600" dirty="0" smtClean="0">
                <a:solidFill>
                  <a:schemeClr val="bg1"/>
                </a:solidFill>
              </a:rPr>
              <a:t>Swash-Backwash Wave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50" y="1276350"/>
            <a:ext cx="54800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55262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Deployment Patterns of Walmart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47750"/>
            <a:ext cx="6097587" cy="3948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2646090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Deployment Patterns of </a:t>
            </a:r>
            <a:r>
              <a:rPr lang="en-US" sz="3600" dirty="0" smtClean="0">
                <a:solidFill>
                  <a:schemeClr val="bg1"/>
                </a:solidFill>
              </a:rPr>
              <a:t>Target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47750"/>
            <a:ext cx="6097587" cy="387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343035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Summary of Deployment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1524000" y="1162050"/>
          <a:ext cx="6096000" cy="3314700"/>
        </p:xfrm>
        <a:graphic>
          <a:graphicData uri="http://schemas.openxmlformats.org/presentationml/2006/ole">
            <p:oleObj spid="_x0000_s5123" name="Document" r:id="rId3" imgW="6106012" imgH="3319993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244970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00800" y="205978"/>
            <a:ext cx="2743200" cy="160377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Space-Time Deployment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1146"/>
            <a:ext cx="6248400" cy="46066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="" xmlns:p14="http://schemas.microsoft.com/office/powerpoint/2010/main" val="2628667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3350"/>
            <a:ext cx="6392853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04471445"/>
              </p:ext>
            </p:extLst>
          </p:nvPr>
        </p:nvGraphicFramePr>
        <p:xfrm>
          <a:off x="1828800" y="4171950"/>
          <a:ext cx="5410200" cy="838200"/>
        </p:xfrm>
        <a:graphic>
          <a:graphicData uri="http://schemas.openxmlformats.org/presentationml/2006/ole">
            <p:oleObj spid="_x0000_s6146" name="Document" r:id="rId4" imgW="6097016" imgH="773307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870475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19800" y="205978"/>
            <a:ext cx="2971800" cy="22895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chemeClr val="bg1"/>
                </a:solidFill>
              </a:rPr>
              <a:t>Swash, Backwash, and Re-swash Waves for Walmart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1950"/>
            <a:ext cx="5966883" cy="429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56549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Background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657599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My </a:t>
            </a:r>
            <a:r>
              <a:rPr lang="en-US" sz="2000" dirty="0" smtClean="0">
                <a:solidFill>
                  <a:schemeClr val="bg1"/>
                </a:solidFill>
              </a:rPr>
              <a:t>experience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Original </a:t>
            </a:r>
            <a:r>
              <a:rPr lang="en-US" sz="2000" dirty="0" smtClean="0">
                <a:solidFill>
                  <a:schemeClr val="bg1"/>
                </a:solidFill>
              </a:rPr>
              <a:t>motivation</a:t>
            </a:r>
            <a:endParaRPr lang="en-US" sz="2000" dirty="0" smtClean="0">
              <a:solidFill>
                <a:schemeClr val="bg1"/>
              </a:solidFill>
            </a:endParaRP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Need to find PetSmart </a:t>
            </a:r>
            <a:r>
              <a:rPr lang="en-US" sz="2000" dirty="0" smtClean="0">
                <a:solidFill>
                  <a:schemeClr val="bg1"/>
                </a:solidFill>
              </a:rPr>
              <a:t>locations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Line of research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More than 50 US retailers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Nearly 71,000 retail </a:t>
            </a:r>
            <a:r>
              <a:rPr lang="en-US" sz="2000" dirty="0" smtClean="0">
                <a:solidFill>
                  <a:schemeClr val="bg1"/>
                </a:solidFill>
              </a:rPr>
              <a:t>stores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Application to West Marine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3301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19800" y="205978"/>
            <a:ext cx="2971800" cy="22895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dirty="0">
                <a:solidFill>
                  <a:schemeClr val="bg1"/>
                </a:solidFill>
              </a:rPr>
              <a:t>Swash, Backwash, and Re-swash Waves for </a:t>
            </a:r>
            <a:r>
              <a:rPr lang="en-US" sz="3200" dirty="0" smtClean="0">
                <a:solidFill>
                  <a:schemeClr val="bg1"/>
                </a:solidFill>
              </a:rPr>
              <a:t>Target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1950"/>
            <a:ext cx="5957359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56549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Walmart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 descr="Neighborhood Market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81400" y="1028700"/>
            <a:ext cx="5105400" cy="3600450"/>
          </a:xfrm>
          <a:prstGeom prst="rect">
            <a:avLst/>
          </a:prstGeom>
        </p:spPr>
      </p:pic>
      <p:pic>
        <p:nvPicPr>
          <p:cNvPr id="52226" name="Picture 2" descr="http://blogs-images.forbes.com/retailwire/files/2014/07/walmart-express-chicago_1298608739267452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834966"/>
            <a:ext cx="3428999" cy="2182328"/>
          </a:xfrm>
          <a:prstGeom prst="rect">
            <a:avLst/>
          </a:prstGeom>
          <a:noFill/>
        </p:spPr>
      </p:pic>
      <p:pic>
        <p:nvPicPr>
          <p:cNvPr id="52228" name="Picture 4" descr="https://static.squarespace.com/static/529fc0c0e4b088b079c3fb6d/52ffb778e4b04a482541c1aa/52ffb7dbe4b04a482541ce94/1392490459569/1000w/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714750"/>
            <a:ext cx="2072723" cy="12957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13301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05978"/>
            <a:ext cx="7467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Walmart Drive-time </a:t>
            </a:r>
            <a:r>
              <a:rPr lang="en-US" sz="3600" dirty="0" smtClean="0">
                <a:solidFill>
                  <a:schemeClr val="bg1"/>
                </a:solidFill>
              </a:rPr>
              <a:t>Trade Area </a:t>
            </a:r>
            <a:r>
              <a:rPr lang="en-US" sz="3600" dirty="0" smtClean="0">
                <a:solidFill>
                  <a:schemeClr val="bg1"/>
                </a:solidFill>
              </a:rPr>
              <a:t>Data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1352550"/>
          <a:ext cx="8382000" cy="2928811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219200"/>
                <a:gridCol w="609600"/>
                <a:gridCol w="838200"/>
                <a:gridCol w="685800"/>
                <a:gridCol w="685800"/>
                <a:gridCol w="914400"/>
                <a:gridCol w="685800"/>
                <a:gridCol w="762000"/>
                <a:gridCol w="762000"/>
                <a:gridCol w="1219200"/>
              </a:tblGrid>
              <a:tr h="1577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 dirty="0">
                        <a:latin typeface="Calibri"/>
                        <a:ea typeface="Times New Roman"/>
                      </a:endParaRPr>
                    </a:p>
                  </a:txBody>
                  <a:tcPr marL="65804" marR="6580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>
                        <a:latin typeface="Calibri"/>
                        <a:ea typeface="Times New Roman"/>
                      </a:endParaRPr>
                    </a:p>
                  </a:txBody>
                  <a:tcPr marL="65804" marR="6580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>
                        <a:latin typeface="Calibri"/>
                        <a:ea typeface="Times New Roman"/>
                      </a:endParaRPr>
                    </a:p>
                  </a:txBody>
                  <a:tcPr marL="65804" marR="65804" marT="0" marB="0" anchor="b"/>
                </a:tc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In 10 Minute Drive-Time Trade Areas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09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Type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Store Count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Standard Distance (mi)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House-holds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House-hold </a:t>
                      </a:r>
                      <a:r>
                        <a:rPr lang="en-US" sz="1400" dirty="0"/>
                        <a:t>Size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Median Household Income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Pop Density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Average # of Grocery Stores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Average # of Walmart Stores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Average # of Neighborhood Markets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b"/>
                </a:tc>
              </a:tr>
              <a:tr h="3495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Walmart              </a:t>
                      </a:r>
                      <a:endParaRPr lang="en-US" sz="1400" dirty="0" smtClean="0"/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(</a:t>
                      </a:r>
                      <a:r>
                        <a:rPr lang="en-US" sz="1400" dirty="0"/>
                        <a:t>in 1998)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2,324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381.4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23,429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2.50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$43,890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1,059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30.6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0.05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US" sz="1400">
                        <a:latin typeface="Calibri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</a:tr>
              <a:tr h="34958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Walmart     </a:t>
                      </a:r>
                      <a:endParaRPr lang="en-US" sz="1400" dirty="0" smtClean="0"/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(</a:t>
                      </a:r>
                      <a:r>
                        <a:rPr lang="en-US" sz="1400" dirty="0"/>
                        <a:t>in 2014)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3,759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394.1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27,410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2.52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$46,856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1,330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35.5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0.39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0.17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</a:tr>
              <a:tr h="47320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Walmart Neighborhood Market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365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407.8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66,297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2.62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$52,287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3,272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80.7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/>
                        <a:t>1.81</a:t>
                      </a:r>
                      <a:endParaRPr lang="en-US" sz="140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/>
                        <a:t>0.67 </a:t>
                      </a:r>
                      <a:endParaRPr lang="en-US" sz="1400" dirty="0">
                        <a:latin typeface="Times New Roman"/>
                        <a:ea typeface="Times New Roman"/>
                      </a:endParaRPr>
                    </a:p>
                  </a:txBody>
                  <a:tcPr marL="65804" marR="6580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56549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05978"/>
            <a:ext cx="2514600" cy="1070371"/>
          </a:xfrm>
        </p:spPr>
        <p:txBody>
          <a:bodyPr>
            <a:normAutofit fontScale="90000"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Walmart in 1998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AGC Walmart in 1998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61950"/>
            <a:ext cx="5943600" cy="459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0985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205978"/>
            <a:ext cx="2514600" cy="1070371"/>
          </a:xfrm>
        </p:spPr>
        <p:txBody>
          <a:bodyPr>
            <a:normAutofit fontScale="90000"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Walmart in </a:t>
            </a:r>
            <a:r>
              <a:rPr lang="en-US" sz="3600" dirty="0" smtClean="0">
                <a:solidFill>
                  <a:schemeClr val="bg1"/>
                </a:solidFill>
              </a:rPr>
              <a:t>2014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 descr="AGC Walmart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61950"/>
            <a:ext cx="5943600" cy="459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0985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205978"/>
            <a:ext cx="3429000" cy="1679971"/>
          </a:xfrm>
        </p:spPr>
        <p:txBody>
          <a:bodyPr>
            <a:normAutofit fontScale="90000"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Walmart Neighborhood Market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 descr="AGC Neighborhood Market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61950"/>
            <a:ext cx="5943600" cy="459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0985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05978"/>
            <a:ext cx="2895600" cy="1375171"/>
          </a:xfrm>
        </p:spPr>
        <p:txBody>
          <a:bodyPr>
            <a:norm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Spatial Mean Centers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 descr="AGC SMCs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361950"/>
            <a:ext cx="5943600" cy="459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0985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2-32154773"/>
          <p:cNvPicPr>
            <a:picLocks noChangeAspect="1" noChangeArrowheads="1"/>
          </p:cNvPicPr>
          <p:nvPr/>
        </p:nvPicPr>
        <p:blipFill>
          <a:blip r:embed="rId2" cstate="print"/>
          <a:srcRect l="11111" t="13333" b="1166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WM_WhiteLogo_t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78876"/>
            <a:ext cx="3582060" cy="1197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rope1"/>
          <p:cNvPicPr>
            <a:picLocks noChangeAspect="1" noChangeArrowheads="1"/>
          </p:cNvPicPr>
          <p:nvPr/>
        </p:nvPicPr>
        <p:blipFill>
          <a:blip r:embed="rId2" cstate="print">
            <a:lum bright="-14000" contrast="40000"/>
          </a:blip>
          <a:srcRect/>
          <a:stretch>
            <a:fillRect/>
          </a:stretch>
        </p:blipFill>
        <p:spPr bwMode="auto">
          <a:xfrm>
            <a:off x="6293385" y="0"/>
            <a:ext cx="285061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81000" y="209550"/>
            <a:ext cx="8305800" cy="10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</a:rPr>
              <a:t>West Marine</a:t>
            </a:r>
            <a:r>
              <a:rPr lang="en-US" altLang="en-US" sz="1000" b="1" dirty="0">
                <a:solidFill>
                  <a:schemeClr val="bg1"/>
                </a:solidFill>
              </a:rPr>
              <a:t/>
            </a:r>
            <a:br>
              <a:rPr lang="en-US" altLang="en-US" sz="1000" b="1" dirty="0">
                <a:solidFill>
                  <a:schemeClr val="bg1"/>
                </a:solidFill>
              </a:rPr>
            </a:br>
            <a:r>
              <a:rPr lang="en-US" altLang="en-US" sz="1000" b="1" dirty="0">
                <a:solidFill>
                  <a:schemeClr val="bg1"/>
                </a:solidFill>
              </a:rPr>
              <a:t> </a:t>
            </a:r>
            <a:br>
              <a:rPr lang="en-US" altLang="en-US" sz="1000" b="1" dirty="0">
                <a:solidFill>
                  <a:schemeClr val="bg1"/>
                </a:solidFill>
              </a:rPr>
            </a:br>
            <a:endParaRPr lang="en-US" altLang="en-US" sz="10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600" dirty="0">
                <a:solidFill>
                  <a:schemeClr val="bg1"/>
                </a:solidFill>
              </a:rPr>
              <a:t>47 Years of History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1428750"/>
            <a:ext cx="6324600" cy="5353050"/>
          </a:xfrm>
          <a:prstGeom prst="rect">
            <a:avLst/>
          </a:prstGeom>
          <a:noFill/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75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155700" algn="l"/>
              </a:tabLst>
              <a:defRPr/>
            </a:pPr>
            <a:r>
              <a:rPr kumimoji="0" lang="en-US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1968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“West Coast Ropes” </a:t>
            </a:r>
            <a:b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in founder’s garage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75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155700" algn="l"/>
              </a:tabLst>
              <a:defRPr/>
            </a:pPr>
            <a:r>
              <a:rPr kumimoji="0" lang="en-US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1975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First store in Palo Alto, CA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75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155700" algn="l"/>
              </a:tabLst>
              <a:defRPr/>
            </a:pPr>
            <a:r>
              <a:rPr kumimoji="0" lang="en-US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1993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Company goes public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75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155700" algn="l"/>
              </a:tabLst>
              <a:defRPr/>
            </a:pPr>
            <a:r>
              <a:rPr kumimoji="0" lang="en-US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1996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Acquired E&amp;B Marine</a:t>
            </a:r>
            <a:b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store count to 152 doors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75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155700" algn="l"/>
              </a:tabLst>
              <a:defRPr/>
            </a:pPr>
            <a:r>
              <a:rPr kumimoji="0" lang="en-US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2003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Acquired 63 Boat U.S. stores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75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>
                <a:tab pos="1155700" algn="l"/>
              </a:tabLst>
              <a:defRPr/>
            </a:pPr>
            <a:r>
              <a:rPr kumimoji="0" lang="en-US" altLang="en-US" sz="1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Today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Expanding the business </a:t>
            </a:r>
            <a:b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 a Omni-Channel, </a:t>
            </a:r>
            <a:r>
              <a:rPr kumimoji="0" lang="en-US" altLang="en-US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Waterlife</a:t>
            </a:r>
            <a:r>
              <a:rPr kumimoji="0" lang="en-US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Outfitter</a:t>
            </a:r>
          </a:p>
        </p:txBody>
      </p:sp>
      <p:pic>
        <p:nvPicPr>
          <p:cNvPr id="5" name="Picture 4" descr="_296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26885">
            <a:off x="5707785" y="219939"/>
            <a:ext cx="1473157" cy="120552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50800" dir="2700000" algn="ctr" rotWithShape="0">
              <a:srgbClr val="808080">
                <a:alpha val="20000"/>
              </a:srgbClr>
            </a:outerShdw>
          </a:effectLst>
        </p:spPr>
      </p:pic>
      <p:pic>
        <p:nvPicPr>
          <p:cNvPr id="6" name="Picture 5" descr="_37890"/>
          <p:cNvPicPr>
            <a:picLocks noChangeAspect="1" noChangeArrowheads="1"/>
          </p:cNvPicPr>
          <p:nvPr/>
        </p:nvPicPr>
        <p:blipFill>
          <a:blip r:embed="rId4" cstate="print">
            <a:lum bright="6000" contrast="16000"/>
          </a:blip>
          <a:srcRect/>
          <a:stretch>
            <a:fillRect/>
          </a:stretch>
        </p:blipFill>
        <p:spPr bwMode="auto">
          <a:xfrm rot="20674214">
            <a:off x="6442368" y="1227184"/>
            <a:ext cx="1496231" cy="108798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63500" dir="2700000" algn="ctr" rotWithShape="0">
              <a:srgbClr val="808080">
                <a:alpha val="25000"/>
              </a:srgbClr>
            </a:outerShdw>
          </a:effectLst>
        </p:spPr>
      </p:pic>
      <p:pic>
        <p:nvPicPr>
          <p:cNvPr id="7" name="Picture 6" descr="_29623"/>
          <p:cNvPicPr>
            <a:picLocks noChangeAspect="1" noChangeArrowheads="1"/>
          </p:cNvPicPr>
          <p:nvPr/>
        </p:nvPicPr>
        <p:blipFill>
          <a:blip r:embed="rId5" cstate="print">
            <a:lum bright="18000" contrast="10000"/>
          </a:blip>
          <a:srcRect/>
          <a:stretch>
            <a:fillRect/>
          </a:stretch>
        </p:blipFill>
        <p:spPr bwMode="auto">
          <a:xfrm rot="359896">
            <a:off x="5540707" y="2350214"/>
            <a:ext cx="1652584" cy="112595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63500" dir="2700000" algn="ctr" rotWithShape="0">
              <a:srgbClr val="808080">
                <a:alpha val="25000"/>
              </a:srgbClr>
            </a:outerShdw>
          </a:effectLst>
        </p:spPr>
      </p:pic>
      <p:pic>
        <p:nvPicPr>
          <p:cNvPr id="8" name="Picture 15" descr="_MG_11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35409">
            <a:off x="5986485" y="3526809"/>
            <a:ext cx="1894657" cy="12913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63500" dir="2700000" algn="ctr" rotWithShape="0">
              <a:srgbClr val="808080">
                <a:alpha val="25000"/>
              </a:srgbClr>
            </a:outerShdw>
          </a:effectLst>
        </p:spPr>
      </p:pic>
      <p:pic>
        <p:nvPicPr>
          <p:cNvPr id="9" name="Picture 5" descr="WM_WhiteLogo_ta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3700" y="76200"/>
            <a:ext cx="3263900" cy="6969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Picture 5" descr="WM_WhiteLogo_ta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6248400"/>
            <a:ext cx="304800" cy="228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ani\AppData\Local\Microsoft\Windows\Temporary Internet Files\Content.Outlook\SH8PN0UI\2015 Map of Stor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3350"/>
            <a:ext cx="7343544" cy="4696938"/>
          </a:xfrm>
          <a:prstGeom prst="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25400" dist="88900" dir="2700000" algn="tl" rotWithShape="0">
              <a:schemeClr val="bg1">
                <a:lumMod val="65000"/>
                <a:alpha val="46000"/>
              </a:schemeClr>
            </a:outerShdw>
          </a:effectLst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2743200" y="4866501"/>
            <a:ext cx="36361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265 Stores including Hawaii, Alaska and Puerto Rico</a:t>
            </a:r>
          </a:p>
        </p:txBody>
      </p:sp>
      <p:pic>
        <p:nvPicPr>
          <p:cNvPr id="4" name="Picture 3" descr="WM_WhiteLogo_ta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6800" y="4781550"/>
            <a:ext cx="323036" cy="2422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Structure of Retailing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7848600" cy="339447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Retailers have a value platform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Includes </a:t>
            </a:r>
            <a:r>
              <a:rPr lang="en-US" sz="2000" dirty="0">
                <a:solidFill>
                  <a:schemeClr val="bg1"/>
                </a:solidFill>
              </a:rPr>
              <a:t>factors such as personnel, service, and display of goods, as well as the situational aspects of store </a:t>
            </a:r>
            <a:r>
              <a:rPr lang="en-US" sz="2000" dirty="0" smtClean="0">
                <a:solidFill>
                  <a:schemeClr val="bg1"/>
                </a:solidFill>
              </a:rPr>
              <a:t>location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Retail is dynamic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Increasing consumer differentiation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Need to satisfy investors with growth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Development of store types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Exogenous factors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3301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8"/>
          <p:cNvSpPr txBox="1">
            <a:spLocks noChangeArrowheads="1"/>
          </p:cNvSpPr>
          <p:nvPr/>
        </p:nvSpPr>
        <p:spPr>
          <a:xfrm>
            <a:off x="381000" y="304800"/>
            <a:ext cx="4191000" cy="685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Customers</a:t>
            </a:r>
          </a:p>
        </p:txBody>
      </p:sp>
      <p:sp>
        <p:nvSpPr>
          <p:cNvPr id="3" name="Rectangle 19"/>
          <p:cNvSpPr txBox="1">
            <a:spLocks noChangeArrowheads="1"/>
          </p:cNvSpPr>
          <p:nvPr/>
        </p:nvSpPr>
        <p:spPr>
          <a:xfrm>
            <a:off x="381000" y="1447801"/>
            <a:ext cx="37719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85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People who recreate on or around the water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Boating participants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Coastal lifestyle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altLang="en-US" sz="2000" dirty="0">
                <a:solidFill>
                  <a:schemeClr val="bg1"/>
                </a:solidFill>
              </a:rPr>
              <a:t>O</a:t>
            </a:r>
            <a:r>
              <a:rPr kumimoji="0" lang="en-US" alt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utdoor</a:t>
            </a: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activity enthusiasts </a:t>
            </a:r>
            <a:b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11" descr="FishingKayak_WS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96722">
            <a:off x="5063987" y="1203934"/>
            <a:ext cx="2566592" cy="1709873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25000"/>
              </a:srgbClr>
            </a:outerShdw>
          </a:effectLst>
        </p:spPr>
      </p:pic>
      <p:pic>
        <p:nvPicPr>
          <p:cNvPr id="5" name="Picture 12" descr="Colleen_YogaSUP_W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72533">
            <a:off x="6243559" y="2943626"/>
            <a:ext cx="2572241" cy="1722814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25000"/>
              </a:srgbClr>
            </a:outerShdw>
          </a:effectLst>
        </p:spPr>
      </p:pic>
      <p:pic>
        <p:nvPicPr>
          <p:cNvPr id="6" name="Picture 10" descr="Matt-Promotion_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83201">
            <a:off x="6727575" y="439740"/>
            <a:ext cx="2061026" cy="1546007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29999"/>
              </a:srgbClr>
            </a:outerShdw>
          </a:effectLst>
        </p:spPr>
      </p:pic>
      <p:pic>
        <p:nvPicPr>
          <p:cNvPr id="7" name="Picture 11" descr="250cc_Holland_PF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32206">
            <a:off x="3327512" y="2930538"/>
            <a:ext cx="2656754" cy="1766131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25000"/>
              </a:srgbClr>
            </a:outerShdw>
          </a:effectLst>
        </p:spPr>
      </p:pic>
      <p:pic>
        <p:nvPicPr>
          <p:cNvPr id="8" name="Picture 7" descr="WM_WhiteLogo_ta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6248400"/>
            <a:ext cx="508000" cy="381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50"/>
          <p:cNvSpPr txBox="1">
            <a:spLocks noChangeArrowheads="1"/>
          </p:cNvSpPr>
          <p:nvPr/>
        </p:nvSpPr>
        <p:spPr>
          <a:xfrm>
            <a:off x="457200" y="133350"/>
            <a:ext cx="8229600" cy="128428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Core Products</a:t>
            </a:r>
          </a:p>
        </p:txBody>
      </p:sp>
      <p:grpSp>
        <p:nvGrpSpPr>
          <p:cNvPr id="29" name="Group 24"/>
          <p:cNvGrpSpPr>
            <a:grpSpLocks/>
          </p:cNvGrpSpPr>
          <p:nvPr/>
        </p:nvGrpSpPr>
        <p:grpSpPr bwMode="auto">
          <a:xfrm>
            <a:off x="304800" y="1200150"/>
            <a:ext cx="1904996" cy="3508177"/>
            <a:chOff x="76200" y="2133600"/>
            <a:chExt cx="2514600" cy="4117777"/>
          </a:xfrm>
        </p:grpSpPr>
        <p:sp>
          <p:nvSpPr>
            <p:cNvPr id="30" name="Text Box 23"/>
            <p:cNvSpPr txBox="1">
              <a:spLocks noChangeArrowheads="1"/>
            </p:cNvSpPr>
            <p:nvPr/>
          </p:nvSpPr>
          <p:spPr bwMode="auto">
            <a:xfrm>
              <a:off x="838200" y="5943600"/>
              <a:ext cx="1392238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b="1">
                  <a:solidFill>
                    <a:schemeClr val="bg1"/>
                  </a:solidFill>
                </a:rPr>
                <a:t>Electronics</a:t>
              </a:r>
            </a:p>
          </p:txBody>
        </p:sp>
        <p:sp>
          <p:nvSpPr>
            <p:cNvPr id="31" name="Line 52"/>
            <p:cNvSpPr>
              <a:spLocks noChangeShapeType="1"/>
            </p:cNvSpPr>
            <p:nvPr/>
          </p:nvSpPr>
          <p:spPr bwMode="auto">
            <a:xfrm flipV="1">
              <a:off x="2590800" y="2133600"/>
              <a:ext cx="0" cy="3810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2" name="Picture 57" descr="14067730_ETRON_a65-MFD-GPS-with-Bracke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3400" y="2286000"/>
              <a:ext cx="2057400" cy="1846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56" descr="14177885_ETRON_Hero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09650" y="4217988"/>
              <a:ext cx="1504950" cy="1573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55" descr="11954328_ETRON_VHF85_Straigh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" y="2667000"/>
              <a:ext cx="1058863" cy="307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Group 25"/>
          <p:cNvGrpSpPr>
            <a:grpSpLocks/>
          </p:cNvGrpSpPr>
          <p:nvPr/>
        </p:nvGrpSpPr>
        <p:grpSpPr bwMode="auto">
          <a:xfrm>
            <a:off x="2666382" y="930493"/>
            <a:ext cx="1902439" cy="3777834"/>
            <a:chOff x="2590800" y="1981200"/>
            <a:chExt cx="2359025" cy="4270177"/>
          </a:xfrm>
        </p:grpSpPr>
        <p:sp>
          <p:nvSpPr>
            <p:cNvPr id="36" name="Text Box 26"/>
            <p:cNvSpPr txBox="1">
              <a:spLocks noChangeArrowheads="1"/>
            </p:cNvSpPr>
            <p:nvPr/>
          </p:nvSpPr>
          <p:spPr bwMode="auto">
            <a:xfrm>
              <a:off x="3200400" y="5943600"/>
              <a:ext cx="1160463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b="1">
                  <a:solidFill>
                    <a:schemeClr val="bg1"/>
                  </a:solidFill>
                </a:rPr>
                <a:t>Safety</a:t>
              </a:r>
            </a:p>
          </p:txBody>
        </p:sp>
        <p:sp>
          <p:nvSpPr>
            <p:cNvPr id="37" name="Line 53"/>
            <p:cNvSpPr>
              <a:spLocks noChangeShapeType="1"/>
            </p:cNvSpPr>
            <p:nvPr/>
          </p:nvSpPr>
          <p:spPr bwMode="auto">
            <a:xfrm flipV="1">
              <a:off x="4800600" y="2209800"/>
              <a:ext cx="0" cy="3810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8" name="Picture 61" descr="11212313_SAFET_AquaLink-View-PLB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43200" y="4267200"/>
              <a:ext cx="719138" cy="154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2" descr="12561528_SAFET_first-aid-kit-coasta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90800" y="1981200"/>
              <a:ext cx="2286000" cy="2246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63" descr="13928577_SAFET_Offshore-Infl-PFD-Aut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29000" y="3581400"/>
              <a:ext cx="1520825" cy="2005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Group 26"/>
          <p:cNvGrpSpPr>
            <a:grpSpLocks/>
          </p:cNvGrpSpPr>
          <p:nvPr/>
        </p:nvGrpSpPr>
        <p:grpSpPr bwMode="auto">
          <a:xfrm>
            <a:off x="4714261" y="1065321"/>
            <a:ext cx="1862752" cy="3678493"/>
            <a:chOff x="4648200" y="2133600"/>
            <a:chExt cx="2309813" cy="4157888"/>
          </a:xfrm>
        </p:grpSpPr>
        <p:sp>
          <p:nvSpPr>
            <p:cNvPr id="42" name="Text Box 46"/>
            <p:cNvSpPr txBox="1">
              <a:spLocks noChangeArrowheads="1"/>
            </p:cNvSpPr>
            <p:nvPr/>
          </p:nvSpPr>
          <p:spPr bwMode="auto">
            <a:xfrm>
              <a:off x="5029199" y="5943600"/>
              <a:ext cx="1520566" cy="3478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b="1" dirty="0">
                  <a:solidFill>
                    <a:schemeClr val="bg1"/>
                  </a:solidFill>
                </a:rPr>
                <a:t>Maintenance</a:t>
              </a:r>
            </a:p>
          </p:txBody>
        </p:sp>
        <p:sp>
          <p:nvSpPr>
            <p:cNvPr id="43" name="Line 54"/>
            <p:cNvSpPr>
              <a:spLocks noChangeShapeType="1"/>
            </p:cNvSpPr>
            <p:nvPr/>
          </p:nvSpPr>
          <p:spPr bwMode="auto">
            <a:xfrm flipV="1">
              <a:off x="6858000" y="2133600"/>
              <a:ext cx="0" cy="38100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4" name="Picture 64" descr="492876_MAINT_Pre-Kote-Primer-whit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486400" y="2514600"/>
              <a:ext cx="1096963" cy="1417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65" descr="10174795_MAINT_alum-cleaner-16oz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562600" y="3352800"/>
              <a:ext cx="1395413" cy="2536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66" descr="13928502_MAINT_Roller-Set-brush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3775500">
              <a:off x="4185443" y="3739357"/>
              <a:ext cx="2189163" cy="1263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7" name="Group 28"/>
          <p:cNvGrpSpPr>
            <a:grpSpLocks/>
          </p:cNvGrpSpPr>
          <p:nvPr/>
        </p:nvGrpSpPr>
        <p:grpSpPr bwMode="auto">
          <a:xfrm>
            <a:off x="6861842" y="1353235"/>
            <a:ext cx="1901158" cy="3355091"/>
            <a:chOff x="6786563" y="2459038"/>
            <a:chExt cx="2357437" cy="3792339"/>
          </a:xfrm>
        </p:grpSpPr>
        <p:sp>
          <p:nvSpPr>
            <p:cNvPr id="48" name="Text Box 44"/>
            <p:cNvSpPr txBox="1">
              <a:spLocks noChangeArrowheads="1"/>
            </p:cNvSpPr>
            <p:nvPr/>
          </p:nvSpPr>
          <p:spPr bwMode="auto">
            <a:xfrm>
              <a:off x="7391400" y="5943600"/>
              <a:ext cx="1160463" cy="3077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400" b="1">
                  <a:solidFill>
                    <a:schemeClr val="bg1"/>
                  </a:solidFill>
                </a:rPr>
                <a:t>Hardware</a:t>
              </a:r>
            </a:p>
          </p:txBody>
        </p:sp>
        <p:grpSp>
          <p:nvGrpSpPr>
            <p:cNvPr id="49" name="Group 27"/>
            <p:cNvGrpSpPr>
              <a:grpSpLocks/>
            </p:cNvGrpSpPr>
            <p:nvPr/>
          </p:nvGrpSpPr>
          <p:grpSpPr bwMode="auto">
            <a:xfrm>
              <a:off x="7010400" y="2459038"/>
              <a:ext cx="2133600" cy="2624137"/>
              <a:chOff x="7010400" y="2459038"/>
              <a:chExt cx="2133600" cy="2624137"/>
            </a:xfrm>
          </p:grpSpPr>
          <p:pic>
            <p:nvPicPr>
              <p:cNvPr id="51" name="Picture 67" descr="3733037_PLUMB_Extreme-ProBlaster_R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696200" y="4114800"/>
                <a:ext cx="1447800" cy="9683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69" descr="10899169_GALLY_fridge-DE0788B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7010400" y="2459038"/>
                <a:ext cx="1924050" cy="1646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0" name="Picture 68" descr="Anchor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-3553619">
              <a:off x="6250782" y="3948906"/>
              <a:ext cx="2590800" cy="1519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4" name="Picture 53" descr="WM_WhiteLogo_ta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686800" y="4781550"/>
            <a:ext cx="323036" cy="2422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WestMarine_gear2014_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95350"/>
            <a:ext cx="2209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7" descr="15229735_WATER_2014-BLISS-SUP-USE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895350"/>
            <a:ext cx="2209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 descr="S14_PERF-P_M_S_HeroH2OEscape_CMY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895350"/>
            <a:ext cx="2362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9" descr="Columbia_W_PFG-Zero-SS_14935597s_S14_PFG_MN_EE_9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893763"/>
            <a:ext cx="2362200" cy="358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3"/>
          <p:cNvSpPr txBox="1">
            <a:spLocks noChangeArrowheads="1"/>
          </p:cNvSpPr>
          <p:nvPr/>
        </p:nvSpPr>
        <p:spPr>
          <a:xfrm>
            <a:off x="533400" y="133350"/>
            <a:ext cx="8001000" cy="1085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Waterlife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8600" y="4552954"/>
            <a:ext cx="19050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bg1"/>
                </a:solidFill>
              </a:rPr>
              <a:t>Apparel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49538" y="4552952"/>
            <a:ext cx="161766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chemeClr val="bg1"/>
                </a:solidFill>
              </a:rPr>
              <a:t>Water sports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373938" y="4552952"/>
            <a:ext cx="116046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b="1">
                <a:solidFill>
                  <a:schemeClr val="bg1"/>
                </a:solidFill>
              </a:rPr>
              <a:t>Fishing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876800" y="4552954"/>
            <a:ext cx="18288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>
                <a:solidFill>
                  <a:schemeClr val="bg1"/>
                </a:solidFill>
              </a:rPr>
              <a:t>Footwear </a:t>
            </a:r>
          </a:p>
        </p:txBody>
      </p:sp>
      <p:pic>
        <p:nvPicPr>
          <p:cNvPr id="13" name="Picture 12" descr="WM_WhiteLogo_ta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86800" y="4781550"/>
            <a:ext cx="323036" cy="2422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JAX St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666750"/>
            <a:ext cx="3886200" cy="2687639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>
            <a:outerShdw dist="63500" dir="2700000" algn="ctr" rotWithShape="0">
              <a:srgbClr val="808080">
                <a:alpha val="42998"/>
              </a:srgbClr>
            </a:outerShdw>
          </a:effectLst>
        </p:spPr>
      </p:pic>
      <p:pic>
        <p:nvPicPr>
          <p:cNvPr id="3" name="Picture 19" descr="str_0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36749"/>
            <a:ext cx="4267200" cy="286067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>
            <a:outerShdw dist="63497" dir="1800024" algn="ctr" rotWithShape="0">
              <a:srgbClr val="808080">
                <a:alpha val="25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 rot="10800000" flipV="1">
            <a:off x="685800" y="1428750"/>
            <a:ext cx="35052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Small Store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5029200" y="3409950"/>
            <a:ext cx="35052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Flagship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WM_WhiteLogo_t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6800" y="4781550"/>
            <a:ext cx="323036" cy="2422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earwa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793627"/>
            <a:ext cx="3124200" cy="4163088"/>
          </a:xfrm>
          <a:prstGeom prst="rect">
            <a:avLst/>
          </a:prstGeom>
        </p:spPr>
      </p:pic>
      <p:pic>
        <p:nvPicPr>
          <p:cNvPr id="3" name="Picture 2" descr="E:\WM East Coast EDITS\WM Boats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971550"/>
            <a:ext cx="4648200" cy="308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 rot="10800000" flipV="1">
            <a:off x="381000" y="361950"/>
            <a:ext cx="3505200" cy="533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Old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 rot="10800000" flipV="1">
            <a:off x="4648200" y="4095750"/>
            <a:ext cx="35052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New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WM_WhiteLogo_t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6800" y="4781550"/>
            <a:ext cx="323036" cy="2422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deani\Desktop\Chicago\West Marine Night #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90550"/>
            <a:ext cx="7040527" cy="3657600"/>
          </a:xfrm>
          <a:prstGeom prst="rect">
            <a:avLst/>
          </a:prstGeom>
          <a:noFill/>
          <a:ln w="22225">
            <a:solidFill>
              <a:schemeClr val="accent2">
                <a:lumMod val="50000"/>
              </a:schemeClr>
            </a:solidFill>
          </a:ln>
          <a:effectLst>
            <a:outerShdw blurRad="139700" dist="76200" dir="2700000" sx="101000" sy="101000" algn="tl" rotWithShape="0">
              <a:prstClr val="black">
                <a:alpha val="33000"/>
              </a:prstClr>
            </a:outerShdw>
          </a:effectLst>
        </p:spPr>
      </p:pic>
      <p:pic>
        <p:nvPicPr>
          <p:cNvPr id="3" name="Picture 6" descr="C:\Users\deani\Desktop\Chicago\Arktu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3181350"/>
            <a:ext cx="3148013" cy="1818952"/>
          </a:xfrm>
          <a:prstGeom prst="rect">
            <a:avLst/>
          </a:prstGeom>
          <a:noFill/>
          <a:ln w="22225">
            <a:solidFill>
              <a:schemeClr val="accent2">
                <a:lumMod val="50000"/>
              </a:schemeClr>
            </a:solidFill>
          </a:ln>
          <a:effectLst>
            <a:outerShdw blurRad="139700" dist="76200" dir="2700000" sx="101000" sy="101000" algn="tl" rotWithShape="0">
              <a:prstClr val="black">
                <a:alpha val="33000"/>
              </a:prstClr>
            </a:outerShdw>
          </a:effectLst>
        </p:spPr>
      </p:pic>
      <p:pic>
        <p:nvPicPr>
          <p:cNvPr id="4" name="Picture 3" descr="BraintreeFron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52400" y="133350"/>
            <a:ext cx="2589878" cy="150494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139700" dist="762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 rot="10800000" flipV="1">
            <a:off x="228600" y="4324350"/>
            <a:ext cx="35052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Chicago – May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ani\Desktop\copies of photos for BOD MAY 15\St Petersburg  Revit Mar 2015-31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3350"/>
            <a:ext cx="8763000" cy="3357563"/>
          </a:xfrm>
          <a:prstGeom prst="rect">
            <a:avLst/>
          </a:prstGeom>
          <a:noFill/>
          <a:ln w="22225">
            <a:solidFill>
              <a:schemeClr val="accent2">
                <a:lumMod val="50000"/>
              </a:schemeClr>
            </a:solidFill>
          </a:ln>
          <a:effectLst>
            <a:outerShdw blurRad="139700" dist="76200" dir="2700000" sx="101000" sy="101000" algn="tl" rotWithShape="0">
              <a:prstClr val="black">
                <a:alpha val="33000"/>
              </a:prstClr>
            </a:outerShdw>
          </a:effectLst>
        </p:spPr>
      </p:pic>
      <p:pic>
        <p:nvPicPr>
          <p:cNvPr id="3" name="Picture 2" descr="C:\Users\deani\Desktop\Old Saybrook Feb 2015 (19 of 53).jpg"/>
          <p:cNvPicPr>
            <a:picLocks noChangeAspect="1" noChangeArrowheads="1"/>
          </p:cNvPicPr>
          <p:nvPr/>
        </p:nvPicPr>
        <p:blipFill>
          <a:blip r:embed="rId3" cstate="print">
            <a:lum bright="8000" contrast="22000"/>
          </a:blip>
          <a:srcRect/>
          <a:stretch>
            <a:fillRect/>
          </a:stretch>
        </p:blipFill>
        <p:spPr bwMode="auto">
          <a:xfrm>
            <a:off x="304800" y="2952750"/>
            <a:ext cx="2438400" cy="1982652"/>
          </a:xfrm>
          <a:prstGeom prst="rect">
            <a:avLst/>
          </a:prstGeom>
          <a:noFill/>
          <a:ln w="22225">
            <a:solidFill>
              <a:srgbClr val="000066"/>
            </a:solidFill>
            <a:miter lim="800000"/>
            <a:headEnd/>
            <a:tailEnd/>
          </a:ln>
          <a:effectLst>
            <a:outerShdw blurRad="889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S:\Vis_Merch\Dean\1319 Ft Pierce AFA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2952750"/>
            <a:ext cx="2618794" cy="2005014"/>
          </a:xfrm>
          <a:prstGeom prst="rect">
            <a:avLst/>
          </a:prstGeom>
          <a:noFill/>
          <a:ln w="28575">
            <a:solidFill>
              <a:srgbClr val="000E2A"/>
            </a:solidFill>
            <a:miter lim="800000"/>
            <a:headEnd/>
            <a:tailEnd/>
          </a:ln>
          <a:effectLst>
            <a:outerShdw blurRad="889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7" descr="C:\_temp\_temp BOD\_temp pic copies\DSC_2276.JPG"/>
          <p:cNvPicPr>
            <a:picLocks noChangeAspect="1" noChangeArrowheads="1"/>
          </p:cNvPicPr>
          <p:nvPr/>
        </p:nvPicPr>
        <p:blipFill>
          <a:blip r:embed="rId5" cstate="print">
            <a:lum bright="16000" contrast="28000"/>
          </a:blip>
          <a:srcRect/>
          <a:stretch>
            <a:fillRect/>
          </a:stretch>
        </p:blipFill>
        <p:spPr bwMode="auto">
          <a:xfrm>
            <a:off x="3124201" y="3111608"/>
            <a:ext cx="1991032" cy="1822344"/>
          </a:xfrm>
          <a:prstGeom prst="rect">
            <a:avLst/>
          </a:prstGeom>
          <a:noFill/>
          <a:ln w="28575">
            <a:solidFill>
              <a:srgbClr val="000E2A"/>
            </a:solidFill>
            <a:miter lim="800000"/>
            <a:headEnd/>
            <a:tailEnd/>
          </a:ln>
          <a:effectLst>
            <a:outerShdw blurRad="889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WM_WhiteLogo_ta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86800" y="4781550"/>
            <a:ext cx="323036" cy="2422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M_WhiteLogo_ta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6800" y="4781550"/>
            <a:ext cx="323036" cy="2422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Picture 2" descr="S:\Vis_Merch\Dean\Braintree Core 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0955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E:\WM East Coast EDITS\WM Engine Parts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1809750"/>
            <a:ext cx="3046859" cy="272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 rot="10800000" flipV="1">
            <a:off x="6477000" y="666750"/>
            <a:ext cx="2286000" cy="74295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Core Departments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deani\AppData\Local\Microsoft\Windows\Temporary Internet Files\Content.Outlook\GUVC7AOV\Flagship Model #1 (2)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2530" y="133350"/>
            <a:ext cx="7267066" cy="4832507"/>
          </a:xfrm>
          <a:prstGeom prst="rect">
            <a:avLst/>
          </a:prstGeom>
          <a:noFill/>
          <a:ln w="22225">
            <a:solidFill>
              <a:srgbClr val="000066"/>
            </a:solidFill>
            <a:miter lim="800000"/>
            <a:headEnd/>
            <a:tailEnd/>
          </a:ln>
          <a:effectLst>
            <a:outerShdw blurRad="88900" dist="1270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990600" y="4552950"/>
            <a:ext cx="3048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1600" kern="0" dirty="0">
                <a:latin typeface="+mj-lt"/>
                <a:ea typeface="+mj-ea"/>
                <a:cs typeface="+mj-cs"/>
              </a:rPr>
              <a:t>Chicago, 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4495800" cy="9445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ESRI Business Analyst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0" y="742950"/>
            <a:ext cx="4114800" cy="54864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	</a:t>
            </a:r>
            <a:r>
              <a:rPr kumimoji="0" lang="en-US" sz="1600" b="1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Data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Over 1,600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data variables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Demographics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Tapestry (Lifestyle Segmentation)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Consumer spending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Market potential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Shopping center/businesses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Competitors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Street data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Drive-time analysis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1669" t="12500" r="19766" b="6250"/>
          <a:stretch>
            <a:fillRect/>
          </a:stretch>
        </p:blipFill>
        <p:spPr bwMode="auto">
          <a:xfrm>
            <a:off x="3810000" y="2436114"/>
            <a:ext cx="3471008" cy="2707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l="1757" t="5208" r="55490" b="6250"/>
          <a:stretch>
            <a:fillRect/>
          </a:stretch>
        </p:blipFill>
        <p:spPr bwMode="auto">
          <a:xfrm>
            <a:off x="5943600" y="133350"/>
            <a:ext cx="305943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276600" y="742950"/>
            <a:ext cx="2743200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+mj-lt"/>
              </a:rPr>
              <a:t>	Customer </a:t>
            </a:r>
            <a:r>
              <a:rPr lang="en-US" sz="1600" b="1" dirty="0">
                <a:solidFill>
                  <a:prstClr val="white"/>
                </a:solidFill>
                <a:latin typeface="+mj-lt"/>
              </a:rPr>
              <a:t>Profiling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600" dirty="0">
                <a:solidFill>
                  <a:prstClr val="white"/>
                </a:solidFill>
                <a:latin typeface="+mj-lt"/>
              </a:rPr>
              <a:t>Prospecting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white"/>
                </a:solidFill>
                <a:latin typeface="+mj-lt"/>
              </a:rPr>
              <a:t>Admirals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Captains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prstClr val="white"/>
                </a:solidFill>
                <a:latin typeface="+mj-lt"/>
              </a:rPr>
              <a:t>Adventurers</a:t>
            </a:r>
            <a:endParaRPr lang="en-US" sz="16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3790950"/>
            <a:ext cx="228600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1600" b="1" dirty="0" smtClean="0">
                <a:solidFill>
                  <a:prstClr val="white"/>
                </a:solidFill>
                <a:latin typeface="+mj-lt"/>
              </a:rPr>
              <a:t>	Sales </a:t>
            </a:r>
            <a:r>
              <a:rPr lang="en-US" sz="1600" b="1" dirty="0">
                <a:solidFill>
                  <a:prstClr val="white"/>
                </a:solidFill>
                <a:latin typeface="+mj-lt"/>
              </a:rPr>
              <a:t>Forecasting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600" dirty="0">
                <a:solidFill>
                  <a:prstClr val="white"/>
                </a:solidFill>
                <a:latin typeface="+mj-lt"/>
              </a:rPr>
              <a:t>Modeling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600" dirty="0">
                <a:solidFill>
                  <a:prstClr val="white"/>
                </a:solidFill>
                <a:latin typeface="+mj-lt"/>
              </a:rPr>
              <a:t>Analogs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600" dirty="0">
                <a:solidFill>
                  <a:prstClr val="white"/>
                </a:solidFill>
                <a:latin typeface="+mj-lt"/>
              </a:rPr>
              <a:t>Cannibalization</a:t>
            </a:r>
          </a:p>
        </p:txBody>
      </p:sp>
      <p:pic>
        <p:nvPicPr>
          <p:cNvPr id="8" name="Picture 7" descr="WM_WhiteLogo_ta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6800" y="4781550"/>
            <a:ext cx="323036" cy="2422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0" y="133350"/>
            <a:ext cx="2743200" cy="1375171"/>
          </a:xfrm>
        </p:spPr>
        <p:txBody>
          <a:bodyPr>
            <a:normAutofit fontScale="90000"/>
          </a:bodyPr>
          <a:lstStyle/>
          <a:p>
            <a:pPr algn="r"/>
            <a:r>
              <a:rPr lang="en-US" sz="3600" dirty="0" smtClean="0">
                <a:solidFill>
                  <a:schemeClr val="bg1"/>
                </a:solidFill>
              </a:rPr>
              <a:t>Store Deployment Process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 descr="EG-Fig 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33350"/>
            <a:ext cx="6019800" cy="4876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8744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0"/>
          <p:cNvSpPr txBox="1">
            <a:spLocks noChangeArrowheads="1"/>
          </p:cNvSpPr>
          <p:nvPr/>
        </p:nvSpPr>
        <p:spPr>
          <a:xfrm>
            <a:off x="3048000" y="0"/>
            <a:ext cx="5638800" cy="141763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Distance Decay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Analysis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Couple-on-Boa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2830126" cy="188595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 rot="10800000" flipV="1">
            <a:off x="152400" y="4400550"/>
            <a:ext cx="3581400" cy="74295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Lifestyle affects distance decay and varies by product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beach-senio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190750"/>
            <a:ext cx="2819400" cy="1879600"/>
          </a:xfrm>
          <a:prstGeom prst="rect">
            <a:avLst/>
          </a:prstGeom>
        </p:spPr>
      </p:pic>
      <p:pic>
        <p:nvPicPr>
          <p:cNvPr id="7" name="Picture 6" descr="Senior Couple Sail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3060700"/>
            <a:ext cx="3124200" cy="2082800"/>
          </a:xfrm>
          <a:prstGeom prst="rect">
            <a:avLst/>
          </a:prstGeom>
        </p:spPr>
      </p:pic>
      <p:pic>
        <p:nvPicPr>
          <p:cNvPr id="8" name="Picture 7" descr="Senior Couple.jpg"/>
          <p:cNvPicPr>
            <a:picLocks noChangeAspect="1"/>
          </p:cNvPicPr>
          <p:nvPr/>
        </p:nvPicPr>
        <p:blipFill>
          <a:blip r:embed="rId5" cstate="print"/>
          <a:srcRect b="3704"/>
          <a:stretch>
            <a:fillRect/>
          </a:stretch>
        </p:blipFill>
        <p:spPr>
          <a:xfrm>
            <a:off x="6057900" y="819150"/>
            <a:ext cx="3086100" cy="19812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819150"/>
            <a:ext cx="4809018" cy="3489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itle 1"/>
          <p:cNvSpPr txBox="1">
            <a:spLocks/>
          </p:cNvSpPr>
          <p:nvPr/>
        </p:nvSpPr>
        <p:spPr>
          <a:xfrm rot="10800000" flipV="1">
            <a:off x="4114800" y="1885950"/>
            <a:ext cx="2514600" cy="74295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West Marine’s leading Tapestry segment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0"/>
          <p:cNvSpPr txBox="1">
            <a:spLocks noChangeArrowheads="1"/>
          </p:cNvSpPr>
          <p:nvPr/>
        </p:nvSpPr>
        <p:spPr>
          <a:xfrm>
            <a:off x="3048000" y="0"/>
            <a:ext cx="5638800" cy="141763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Targeted Growth Segments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 rot="10800000" flipV="1">
            <a:off x="152400" y="4400550"/>
            <a:ext cx="3581400" cy="74295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Growth segments have greater friction of distance…why?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 descr="Kayak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71750"/>
            <a:ext cx="2362200" cy="1771650"/>
          </a:xfrm>
          <a:prstGeom prst="rect">
            <a:avLst/>
          </a:prstGeom>
        </p:spPr>
      </p:pic>
      <p:pic>
        <p:nvPicPr>
          <p:cNvPr id="12" name="Picture 7" descr="http://i0.huffpost.com/gen/1918909/thumbs/n-EXPENSIVE-SUMMER-TOYS-large5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867149"/>
            <a:ext cx="3056802" cy="1276351"/>
          </a:xfrm>
          <a:prstGeom prst="rect">
            <a:avLst/>
          </a:prstGeom>
          <a:noFill/>
        </p:spPr>
      </p:pic>
      <p:pic>
        <p:nvPicPr>
          <p:cNvPr id="13" name="Picture 12" descr="453_airsu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37740" y="1047750"/>
            <a:ext cx="2606260" cy="1524000"/>
          </a:xfrm>
          <a:prstGeom prst="rect">
            <a:avLst/>
          </a:prstGeom>
        </p:spPr>
      </p:pic>
      <p:pic>
        <p:nvPicPr>
          <p:cNvPr id="14" name="Picture 13" descr="Cobalt-family-fun-pi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89697" y="2800350"/>
            <a:ext cx="2954303" cy="1962150"/>
          </a:xfrm>
          <a:prstGeom prst="rect">
            <a:avLst/>
          </a:prstGeom>
        </p:spPr>
      </p:pic>
      <p:pic>
        <p:nvPicPr>
          <p:cNvPr id="30722" name="Picture 2" descr="http://blog.cleanenergy.org/files/2011/05/picture-5-300x26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55791"/>
            <a:ext cx="1905000" cy="1708013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86220" y="742950"/>
            <a:ext cx="4314579" cy="3130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114300"/>
            <a:ext cx="5638800" cy="1371600"/>
          </a:xfrm>
        </p:spPr>
        <p:txBody>
          <a:bodyPr/>
          <a:lstStyle/>
          <a:p>
            <a:pPr algn="r"/>
            <a:r>
              <a:rPr lang="en-US" sz="3200" dirty="0" smtClean="0"/>
              <a:t>Market Modeling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3EF298-1A62-4DCA-AC22-EA998B393C61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29868" t="16667" r="19180" b="13542"/>
          <a:stretch>
            <a:fillRect/>
          </a:stretch>
        </p:blipFill>
        <p:spPr bwMode="auto">
          <a:xfrm>
            <a:off x="3886200" y="1610053"/>
            <a:ext cx="4217158" cy="324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l="28111" t="16667" r="22694" b="11458"/>
          <a:stretch>
            <a:fillRect/>
          </a:stretch>
        </p:blipFill>
        <p:spPr bwMode="auto">
          <a:xfrm>
            <a:off x="381000" y="361949"/>
            <a:ext cx="4114800" cy="338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4267200" y="2647950"/>
            <a:ext cx="563854" cy="559894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_temp\_temp BOD\_temp pic copies\SpinnakerHomepage_Image6.jpg"/>
          <p:cNvPicPr>
            <a:picLocks noChangeAspect="1" noChangeArrowheads="1"/>
          </p:cNvPicPr>
          <p:nvPr/>
        </p:nvPicPr>
        <p:blipFill>
          <a:blip r:embed="rId2" cstate="print">
            <a:lum bright="-12000" contrast="-2000"/>
          </a:blip>
          <a:srcRect/>
          <a:stretch>
            <a:fillRect/>
          </a:stretch>
        </p:blipFill>
        <p:spPr bwMode="auto">
          <a:xfrm>
            <a:off x="0" y="0"/>
            <a:ext cx="9144000" cy="514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WM_WhiteLogo_tag"/>
          <p:cNvPicPr>
            <a:picLocks noChangeAspect="1" noChangeArrowheads="1"/>
          </p:cNvPicPr>
          <p:nvPr/>
        </p:nvPicPr>
        <p:blipFill>
          <a:blip r:embed="rId3" cstate="print"/>
          <a:srcRect b="-14986"/>
          <a:stretch>
            <a:fillRect/>
          </a:stretch>
        </p:blipFill>
        <p:spPr bwMode="auto">
          <a:xfrm>
            <a:off x="0" y="0"/>
            <a:ext cx="396398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18"/>
          <p:cNvSpPr txBox="1">
            <a:spLocks noChangeArrowheads="1"/>
          </p:cNvSpPr>
          <p:nvPr/>
        </p:nvSpPr>
        <p:spPr>
          <a:xfrm>
            <a:off x="0" y="2724150"/>
            <a:ext cx="9144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Contact: LawrenceJ@westmarine.com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Evolution of Chain Networks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Collection of individual decisions creates a chain network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Each individual deployment decision affects the chain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Empirical research has led to </a:t>
            </a:r>
            <a:r>
              <a:rPr lang="en-US" sz="2000" dirty="0">
                <a:solidFill>
                  <a:schemeClr val="bg1"/>
                </a:solidFill>
              </a:rPr>
              <a:t>theories </a:t>
            </a:r>
            <a:r>
              <a:rPr lang="en-US" sz="2000" dirty="0" smtClean="0">
                <a:solidFill>
                  <a:schemeClr val="bg1"/>
                </a:solidFill>
              </a:rPr>
              <a:t>on </a:t>
            </a:r>
            <a:r>
              <a:rPr lang="en-US" sz="2000" dirty="0">
                <a:solidFill>
                  <a:schemeClr val="bg1"/>
                </a:solidFill>
              </a:rPr>
              <a:t>the spatial organization of </a:t>
            </a:r>
            <a:r>
              <a:rPr lang="en-US" sz="2000" dirty="0" smtClean="0">
                <a:solidFill>
                  <a:schemeClr val="bg1"/>
                </a:solidFill>
              </a:rPr>
              <a:t>stores (and markets)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84720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Real-Estate Maturity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All retailers have some point of real-estate maturity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Only </a:t>
            </a:r>
            <a:r>
              <a:rPr lang="en-US" sz="2000" dirty="0">
                <a:solidFill>
                  <a:schemeClr val="bg1"/>
                </a:solidFill>
              </a:rPr>
              <a:t>a limited number of locations that can be profitable for a particular type of </a:t>
            </a:r>
            <a:r>
              <a:rPr lang="en-US" sz="2000" dirty="0" smtClean="0">
                <a:solidFill>
                  <a:schemeClr val="bg1"/>
                </a:solidFill>
              </a:rPr>
              <a:t>store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At some point, new stores increasingly cannibalize existing stores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Constraints on organic and familiar growth through new store deployment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98421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</a:rPr>
              <a:t>Variations in Retail Stores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 descr="Desert Reta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733550"/>
            <a:ext cx="2391883" cy="3219450"/>
          </a:xfrm>
          <a:prstGeom prst="rect">
            <a:avLst/>
          </a:prstGeom>
        </p:spPr>
      </p:pic>
      <p:pic>
        <p:nvPicPr>
          <p:cNvPr id="40962" name="Picture 2" descr="http://t0.gstatic.com/images?q=tbn:sSbormkPMVIA1M:http://upload.wikimedia.org/wikipedia/en/thumb/b/b9/Target_in_Miami.jpg/285px-Target_in_Miami.jpg&amp;t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733550"/>
            <a:ext cx="3657600" cy="2769242"/>
          </a:xfrm>
          <a:prstGeom prst="rect">
            <a:avLst/>
          </a:prstGeom>
          <a:noFill/>
        </p:spPr>
      </p:pic>
      <p:pic>
        <p:nvPicPr>
          <p:cNvPr id="40966" name="Picture 6" descr="http://www.ci.minneapolis.mn.us/cped/images/target_store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473" y="1143000"/>
            <a:ext cx="1746022" cy="1299433"/>
          </a:xfrm>
          <a:prstGeom prst="rect">
            <a:avLst/>
          </a:prstGeom>
          <a:noFill/>
        </p:spPr>
      </p:pic>
      <p:pic>
        <p:nvPicPr>
          <p:cNvPr id="40968" name="Picture 8" descr="http://t3.gstatic.com/images?q=tbn:ANd9GcTHwrP3lNW3gRP6p4G4wEKCCBcV9gHKEvL43TnMDVtqbjI9QKY&amp;t=1&amp;usg=__a4e9keTDyH9GKpSyJhibiYjWlms=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2512259"/>
            <a:ext cx="2971800" cy="2247113"/>
          </a:xfrm>
          <a:prstGeom prst="rect">
            <a:avLst/>
          </a:prstGeom>
          <a:noFill/>
        </p:spPr>
      </p:pic>
      <p:pic>
        <p:nvPicPr>
          <p:cNvPr id="40972" name="Picture 12" descr="http://appliedengservices.com/images/SouthLoo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1143000"/>
            <a:ext cx="3047999" cy="1846159"/>
          </a:xfrm>
          <a:prstGeom prst="rect">
            <a:avLst/>
          </a:prstGeom>
          <a:noFill/>
        </p:spPr>
      </p:pic>
      <p:pic>
        <p:nvPicPr>
          <p:cNvPr id="40974" name="Picture 14" descr="http://appliedengservices.com/images/Romeovill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4195381"/>
            <a:ext cx="4161026" cy="948119"/>
          </a:xfrm>
          <a:prstGeom prst="rect">
            <a:avLst/>
          </a:prstGeom>
          <a:noFill/>
        </p:spPr>
      </p:pic>
      <p:pic>
        <p:nvPicPr>
          <p:cNvPr id="26626" name="Picture 2" descr="http://www.takefiveaday.com/wp-content/uploads/2012/07/CityTarge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285750"/>
            <a:ext cx="2499016" cy="1676400"/>
          </a:xfrm>
          <a:prstGeom prst="rect">
            <a:avLst/>
          </a:prstGeom>
          <a:noFill/>
        </p:spPr>
      </p:pic>
      <p:pic>
        <p:nvPicPr>
          <p:cNvPr id="40970" name="Picture 10" descr="http://t1.gstatic.com/images?q=tbn:ANd9GcQIK1OjheEfyjqmygyst7js_FNDLHNWA15OinF7VciB3hXzSgA&amp;t=1&amp;usg=__c8adUHiALxWv1QxjGfOPVJ3RWRU=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600" y="1276350"/>
            <a:ext cx="1759657" cy="1219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AutoShape 2" descr="https://email.westmarine.com/OWA/attachment.ashx?id=RgAAAAACCigrsTNRTZFSNKq%2fTgbaBwDItTNcGnMQTpFC4A4SDspVAAACctGeAAB%2bfGGiW0vGQZEbX0v7CKM%2bAABgdwqwAAAJ&amp;attcnt=1&amp;attid0=EACpe0SYuQLQQISfBDeT3g3E"/>
          <p:cNvSpPr>
            <a:spLocks noChangeAspect="1" noChangeArrowheads="1"/>
          </p:cNvSpPr>
          <p:nvPr/>
        </p:nvSpPr>
        <p:spPr bwMode="auto">
          <a:xfrm>
            <a:off x="34925" y="-57150"/>
            <a:ext cx="5238750" cy="29503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ttps://email.westmarine.com/OWA/attachment.ashx?id=RgAAAAACCigrsTNRTZFSNKq%2fTgbaBwDItTNcGnMQTpFC4A4SDspVAAACctGeAAB%2bfGGiW0vGQZEbX0v7CKM%2bAABgdwqwAAAJ&amp;attcnt=1&amp;attid0=EACpe0SYuQLQQISfBDeT3g3E"/>
          <p:cNvSpPr>
            <a:spLocks noChangeAspect="1" noChangeArrowheads="1"/>
          </p:cNvSpPr>
          <p:nvPr/>
        </p:nvSpPr>
        <p:spPr bwMode="auto">
          <a:xfrm>
            <a:off x="187325" y="57150"/>
            <a:ext cx="6190097" cy="34861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5750"/>
            <a:ext cx="5562600" cy="3857315"/>
          </a:xfrm>
          <a:prstGeom prst="rect">
            <a:avLst/>
          </a:prstGeom>
        </p:spPr>
      </p:pic>
      <p:pic>
        <p:nvPicPr>
          <p:cNvPr id="25606" name="Picture 6" descr="http://www.canbike.org/public/images/030613/CANbike-Target-Guelph-030613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600450"/>
            <a:ext cx="2009778" cy="1543051"/>
          </a:xfrm>
          <a:prstGeom prst="rect">
            <a:avLst/>
          </a:prstGeom>
          <a:noFill/>
        </p:spPr>
      </p:pic>
      <p:pic>
        <p:nvPicPr>
          <p:cNvPr id="25608" name="Picture 8" descr="http://static.cdn-seekingalpha.com/uploads/2013/11/26/871904-1385491199061469-Nelson-Smi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771900"/>
            <a:ext cx="1786469" cy="1371600"/>
          </a:xfrm>
          <a:prstGeom prst="rect">
            <a:avLst/>
          </a:prstGeom>
          <a:noFill/>
        </p:spPr>
      </p:pic>
      <p:pic>
        <p:nvPicPr>
          <p:cNvPr id="25604" name="Picture 4" descr="http://www.marketingmag.ca/wp-content/uploads/2013/02/target_02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8400" y="3591163"/>
            <a:ext cx="2958839" cy="1552337"/>
          </a:xfrm>
          <a:prstGeom prst="rect">
            <a:avLst/>
          </a:prstGeom>
          <a:noFill/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629400" y="0"/>
            <a:ext cx="2514600" cy="29146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en-US" b="1" noProof="0" dirty="0" smtClean="0">
                <a:solidFill>
                  <a:schemeClr val="bg1"/>
                </a:solidFill>
              </a:rPr>
              <a:t>	Target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lang="en-US" b="1" dirty="0" smtClean="0">
              <a:solidFill>
                <a:schemeClr val="bg1"/>
              </a:solidFill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lang="en-US" b="1" noProof="0" dirty="0" smtClean="0">
                <a:solidFill>
                  <a:schemeClr val="bg1"/>
                </a:solidFill>
              </a:rPr>
              <a:t>CEO fired</a:t>
            </a: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en-US" b="1" i="0" u="none" strike="noStrike" kern="120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Target takes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$5.4 billion hit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20624" marR="0" lvl="0" indent="-38404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tabLst/>
              <a:defRPr/>
            </a:pPr>
            <a:r>
              <a:rPr lang="en-US" b="1" dirty="0" smtClean="0">
                <a:solidFill>
                  <a:schemeClr val="bg1"/>
                </a:solidFill>
              </a:rPr>
              <a:t>Opts to leave market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5970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3927873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Modeling Retail Chain Expansion and Maturity through Wave Analysis: Theory and Application to Walmart and Target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83424-810B-482A-9C2D-9C7FF5D5B0A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 descr="First Target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75" y="1962150"/>
            <a:ext cx="3413125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First Walmart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76" y="1962150"/>
            <a:ext cx="3276600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896655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585</Words>
  <Application>Microsoft Office PowerPoint</Application>
  <PresentationFormat>On-screen Show (16:9)</PresentationFormat>
  <Paragraphs>218</Paragraphs>
  <Slides>43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Document</vt:lpstr>
      <vt:lpstr>Slide 1</vt:lpstr>
      <vt:lpstr>Background</vt:lpstr>
      <vt:lpstr>Structure of Retailing</vt:lpstr>
      <vt:lpstr>Store Deployment Process</vt:lpstr>
      <vt:lpstr>Evolution of Chain Networks</vt:lpstr>
      <vt:lpstr>Real-Estate Maturity</vt:lpstr>
      <vt:lpstr>Variations in Retail Stores</vt:lpstr>
      <vt:lpstr>Slide 8</vt:lpstr>
      <vt:lpstr>Slide 9</vt:lpstr>
      <vt:lpstr>Objectives</vt:lpstr>
      <vt:lpstr>Method Adapted from Cliff and Haggett (2006)</vt:lpstr>
      <vt:lpstr>Equations</vt:lpstr>
      <vt:lpstr>Idealized Plot of a Swash-Backwash Wave</vt:lpstr>
      <vt:lpstr>Deployment Patterns of Walmart </vt:lpstr>
      <vt:lpstr>Deployment Patterns of Target</vt:lpstr>
      <vt:lpstr>Slide 16</vt:lpstr>
      <vt:lpstr>Slide 17</vt:lpstr>
      <vt:lpstr>Slide 18</vt:lpstr>
      <vt:lpstr>Slide 19</vt:lpstr>
      <vt:lpstr>Slide 20</vt:lpstr>
      <vt:lpstr>Walmart</vt:lpstr>
      <vt:lpstr>Slide 22</vt:lpstr>
      <vt:lpstr>Walmart in 1998</vt:lpstr>
      <vt:lpstr>Walmart in 2014</vt:lpstr>
      <vt:lpstr>Walmart Neighborhood Market</vt:lpstr>
      <vt:lpstr>Spatial Mean Centers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Market Modeling</vt:lpstr>
      <vt:lpstr>Slide 43</vt:lpstr>
    </vt:vector>
  </TitlesOfParts>
  <Company>West Marine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lawrencej</dc:creator>
  <cp:lastModifiedBy>lawrencej</cp:lastModifiedBy>
  <cp:revision>36</cp:revision>
  <dcterms:created xsi:type="dcterms:W3CDTF">2015-07-15T02:32:37Z</dcterms:created>
  <dcterms:modified xsi:type="dcterms:W3CDTF">2015-11-17T15:54:50Z</dcterms:modified>
</cp:coreProperties>
</file>